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56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18" r:id="rId2"/>
    <p:sldId id="291" r:id="rId3"/>
    <p:sldId id="424" r:id="rId4"/>
    <p:sldId id="292" r:id="rId5"/>
    <p:sldId id="293" r:id="rId6"/>
    <p:sldId id="521" r:id="rId7"/>
    <p:sldId id="257" r:id="rId8"/>
    <p:sldId id="522" r:id="rId9"/>
    <p:sldId id="305" r:id="rId10"/>
    <p:sldId id="659" r:id="rId11"/>
    <p:sldId id="528" r:id="rId12"/>
    <p:sldId id="296" r:id="rId13"/>
    <p:sldId id="660" r:id="rId14"/>
    <p:sldId id="661" r:id="rId15"/>
    <p:sldId id="3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C5055-FC20-48A9-B278-2A2FCEC0F3B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DF268-F73D-469A-B9BC-3FBB561F7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43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aseline="0" dirty="0"/>
              <a:t>Данные по продолжительности использования основаны на инструкциях по медицинскому применению</a:t>
            </a:r>
            <a:endParaRPr lang="ru-BY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E69AC-4171-4B89-8475-50B915481F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66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BY" dirty="0"/>
              <a:t>Характеристика молекулы:</a:t>
            </a:r>
          </a:p>
          <a:p>
            <a:pPr marL="241300" indent="-241300" eaLnBrk="1" hangingPunct="1"/>
            <a:r>
              <a:rPr lang="ru-BY" altLang="en-US" sz="1200" dirty="0"/>
              <a:t>1)</a:t>
            </a:r>
            <a:r>
              <a:rPr lang="ru-RU" altLang="en-US" sz="1200" dirty="0"/>
              <a:t>Длительность терапевтического действия –за счет концентрации препарата в ликворе</a:t>
            </a:r>
            <a:r>
              <a:rPr lang="ru-BY" altLang="en-US" sz="1200" dirty="0"/>
              <a:t>.</a:t>
            </a:r>
            <a:r>
              <a:rPr lang="ru-RU" altLang="en-US" sz="1200" dirty="0"/>
              <a:t> </a:t>
            </a:r>
          </a:p>
          <a:p>
            <a:pPr marL="241300" indent="-241300" eaLnBrk="1" hangingPunct="1"/>
            <a:r>
              <a:rPr lang="ru-BY" altLang="en-US" sz="1200" dirty="0"/>
              <a:t>2)</a:t>
            </a:r>
            <a:r>
              <a:rPr lang="ru-RU" altLang="en-US" sz="1200" dirty="0"/>
              <a:t>Действие можно пролонгировать за счет особых форм с медленным высвобождением</a:t>
            </a:r>
            <a:r>
              <a:rPr lang="ru-BY" altLang="en-US" sz="1200" dirty="0"/>
              <a:t>.</a:t>
            </a:r>
          </a:p>
          <a:p>
            <a:r>
              <a:rPr lang="ru-B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ыраженная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диффузия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ке</a:t>
            </a:r>
            <a:r>
              <a:rPr lang="ru-B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</a:t>
            </a:r>
            <a:r>
              <a:rPr lang="ru-B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профена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через гематоэнцефалический барьер и его</a:t>
            </a:r>
            <a:r>
              <a:rPr lang="ru-B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действие на структуры центральной нервной системы,</a:t>
            </a:r>
            <a:r>
              <a:rPr lang="ru-B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отвечающие за болевую чувствительность.</a:t>
            </a:r>
            <a:r>
              <a:rPr lang="ru-BY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Липофильность, относительно</a:t>
            </a:r>
            <a:r>
              <a:rPr lang="ru-BY" sz="1200" baseline="0" dirty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небольшие размеры молекулы и низкая молекулярная</a:t>
            </a:r>
            <a:r>
              <a:rPr lang="ru-BY" sz="1200" baseline="0" dirty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масса </a:t>
            </a:r>
            <a:r>
              <a:rPr lang="ru-RU" sz="1200" dirty="0" err="1">
                <a:solidFill>
                  <a:schemeClr val="tx1"/>
                </a:solidFill>
              </a:rPr>
              <a:t>кетопрофена</a:t>
            </a:r>
            <a:r>
              <a:rPr lang="ru-RU" sz="1200" dirty="0">
                <a:solidFill>
                  <a:schemeClr val="tx1"/>
                </a:solidFill>
              </a:rPr>
              <a:t> определяют его способность легко</a:t>
            </a:r>
            <a:r>
              <a:rPr lang="ru-BY" sz="1200" baseline="0" dirty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проникать через тканевые барьеры, в воспаленные </a:t>
            </a:r>
            <a:r>
              <a:rPr lang="ru-RU" sz="1200" dirty="0" err="1">
                <a:solidFill>
                  <a:schemeClr val="tx1"/>
                </a:solidFill>
              </a:rPr>
              <a:t>тка</a:t>
            </a:r>
            <a:r>
              <a:rPr lang="ru-BY" sz="1200" dirty="0">
                <a:solidFill>
                  <a:schemeClr val="tx1"/>
                </a:solidFill>
              </a:rPr>
              <a:t>н</a:t>
            </a:r>
            <a:r>
              <a:rPr lang="ru-RU" sz="1200" dirty="0">
                <a:solidFill>
                  <a:schemeClr val="tx1"/>
                </a:solidFill>
              </a:rPr>
              <a:t>и</a:t>
            </a:r>
            <a:r>
              <a:rPr lang="ru-BY" sz="1200" dirty="0">
                <a:solidFill>
                  <a:schemeClr val="tx1"/>
                </a:solidFill>
              </a:rPr>
              <a:t>, </a:t>
            </a:r>
            <a:r>
              <a:rPr lang="ru-RU" sz="1200" dirty="0">
                <a:solidFill>
                  <a:schemeClr val="tx1"/>
                </a:solidFill>
              </a:rPr>
              <a:t>создавая в них высокие концентрации</a:t>
            </a:r>
            <a:r>
              <a:rPr lang="ru-BY" sz="1200" dirty="0">
                <a:solidFill>
                  <a:schemeClr val="tx1"/>
                </a:solidFill>
              </a:rPr>
              <a:t>.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E69AC-4171-4B89-8475-50B915481F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689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BY" dirty="0"/>
              <a:t>Кетонал</a:t>
            </a:r>
            <a:r>
              <a:rPr lang="ru-BY" baseline="0" dirty="0"/>
              <a:t> имеет двойной механизм обезболивания:</a:t>
            </a:r>
          </a:p>
          <a:p>
            <a:pPr marL="228600" indent="-228600">
              <a:buAutoNum type="arabicParenR"/>
            </a:pPr>
            <a:r>
              <a:rPr lang="ru-BY" baseline="0" dirty="0"/>
              <a:t>Центральный: блокирование распространения болевого импульса на уровне спинного мозга и супраспинальных структур: таламуса, гипоталамуса, коры ГМ.</a:t>
            </a:r>
          </a:p>
          <a:p>
            <a:pPr marL="0" indent="0">
              <a:buNone/>
            </a:pPr>
            <a:r>
              <a:rPr lang="ru-BY" baseline="0" dirty="0"/>
              <a:t>-Спинной мозг: блокада </a:t>
            </a:r>
            <a:r>
              <a:rPr lang="en-US" baseline="0" dirty="0"/>
              <a:t>NDMA</a:t>
            </a:r>
            <a:r>
              <a:rPr lang="ru-BY" baseline="0" dirty="0"/>
              <a:t> рецепторов, изменение структуры </a:t>
            </a:r>
            <a:r>
              <a:rPr lang="en-US" baseline="0" dirty="0"/>
              <a:t>G</a:t>
            </a:r>
            <a:r>
              <a:rPr lang="ru-BY" baseline="0" dirty="0"/>
              <a:t>: локада болевых импульсов к таламусу.</a:t>
            </a:r>
          </a:p>
          <a:p>
            <a:pPr marL="0" indent="0">
              <a:buNone/>
            </a:pPr>
            <a:r>
              <a:rPr lang="ru-BY" baseline="0" dirty="0"/>
              <a:t>-Снижение уровня простогландинов в гипоталамусе: уменьшение чувствительности к медиаторам боли и воспаления.</a:t>
            </a:r>
          </a:p>
          <a:p>
            <a:pPr marL="0" indent="0">
              <a:buNone/>
            </a:pPr>
            <a:r>
              <a:rPr lang="ru-BY" baseline="0" dirty="0"/>
              <a:t>-Торможение таламуса: блокада потока импульсов к КГМ.</a:t>
            </a:r>
          </a:p>
          <a:p>
            <a:pPr marL="0" indent="0">
              <a:buNone/>
            </a:pPr>
            <a:r>
              <a:rPr lang="ru-BY" baseline="0" dirty="0"/>
              <a:t>-Высвобождение эндорфинов: активация опиатных рецепторов.</a:t>
            </a:r>
          </a:p>
          <a:p>
            <a:pPr marL="0" indent="0">
              <a:buNone/>
            </a:pPr>
            <a:endParaRPr lang="ru-BY" baseline="0" dirty="0"/>
          </a:p>
          <a:p>
            <a:pPr marL="0" indent="0">
              <a:buNone/>
            </a:pPr>
            <a:r>
              <a:rPr lang="ru-BY" baseline="0" dirty="0"/>
              <a:t>2)Периферический (подавление синтеза простогландинов и брадикинина: ЦОГ-1 и ЦОГ-2)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E69AC-4171-4B89-8475-50B915481F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84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E69AC-4171-4B89-8475-50B915481F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48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E69AC-4171-4B89-8475-50B915481F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697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Концентрация действующего вещества в крови составляет 0,0018 мкг/г, что исключает системное действие препарата, а следовательно, и развитие побочных эффектов препарата со стороны внутренних органов и систем</a:t>
            </a:r>
            <a:r>
              <a:rPr lang="ru-RU" baseline="0" dirty="0"/>
              <a:t> (</a:t>
            </a:r>
            <a:r>
              <a:rPr lang="ru-RU" sz="1200" dirty="0">
                <a:latin typeface="Arial" panose="020B0604020202020204" pitchFamily="34" charset="0"/>
              </a:rPr>
              <a:t>О.В.Котова. Преимущества локальной терапии в противовоспалительной и обезболивающей терапии. </a:t>
            </a:r>
            <a:r>
              <a:rPr lang="en-US" sz="1200" dirty="0" err="1">
                <a:latin typeface="Arial" panose="020B0604020202020204" pitchFamily="34" charset="0"/>
              </a:rPr>
              <a:t>Consilium</a:t>
            </a:r>
            <a:r>
              <a:rPr lang="en-US" sz="1200" dirty="0">
                <a:latin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</a:rPr>
              <a:t>Medicum</a:t>
            </a:r>
            <a:r>
              <a:rPr lang="en-US" sz="1200" dirty="0">
                <a:latin typeface="Arial" panose="020B0604020202020204" pitchFamily="34" charset="0"/>
              </a:rPr>
              <a:t>. 2014; 02: 74-77</a:t>
            </a:r>
            <a:r>
              <a:rPr lang="ru-RU" sz="1200" dirty="0">
                <a:latin typeface="Arial" panose="020B0604020202020204" pitchFamily="34" charset="0"/>
              </a:rPr>
              <a:t>).</a:t>
            </a:r>
            <a:endParaRPr lang="en-US" sz="1200" dirty="0">
              <a:latin typeface="Arial" panose="020B0604020202020204" pitchFamily="34" charset="0"/>
            </a:endParaRPr>
          </a:p>
          <a:p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S. </a:t>
            </a:r>
            <a:r>
              <a:rPr lang="en-US" sz="11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ru-RU" sz="11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оасс</a:t>
            </a:r>
            <a:r>
              <a:rPr lang="en-US" sz="11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iol</a:t>
            </a:r>
            <a:r>
              <a:rPr lang="en-US" sz="10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0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Ketoprofen</a:t>
            </a:r>
            <a:r>
              <a:rPr lang="en-US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2.5% gel: a clinical overview</a:t>
            </a:r>
            <a:r>
              <a:rPr lang="ru-RU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European Review for Medical and Pharmacological Sciences</a:t>
            </a:r>
            <a:r>
              <a:rPr lang="ru-RU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2011; 15: 943-949.  </a:t>
            </a:r>
            <a:br>
              <a:rPr lang="ru-RU" dirty="0"/>
            </a:br>
            <a:br>
              <a:rPr lang="ru-RU" dirty="0"/>
            </a:b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E69AC-4171-4B89-8475-50B915481F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05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B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ысокая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способность </a:t>
            </a:r>
            <a:r>
              <a:rPr lang="ru-B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кетопрофена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(в составе геля или крема) проникать кожный барьер и попадать в ткани сустава </a:t>
            </a:r>
            <a:r>
              <a:rPr lang="ru-B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обусловлена маленьким</a:t>
            </a:r>
            <a:r>
              <a:rPr lang="ru-BY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B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размером молекулы и низкой молекулярной массой (254 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ru-B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моль).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Приятный охлаждающий эффект и дополнительный противовоспалительный эффект геля Кетонал обусловлен наличием в составе </a:t>
            </a:r>
            <a:r>
              <a:rPr lang="ru-B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эфирного масла лаванды.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</a:t>
            </a:r>
            <a:r>
              <a:rPr lang="ru-BY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молекулярной массе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действующе</a:t>
            </a:r>
            <a:r>
              <a:rPr lang="ru-B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веществ</a:t>
            </a:r>
            <a:r>
              <a:rPr lang="ru-B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(геля, крема) </a:t>
            </a:r>
            <a:r>
              <a:rPr lang="ru-B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выше 400 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ru-B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моль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НПВС</a:t>
            </a:r>
            <a:r>
              <a:rPr lang="ru-BY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может проникнуть в кожу.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Comparison of the efficacy and skin permeability of topical NSAID preparations used in Europe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Takaaki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Komatsu, Tsukasa Sakurada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2012.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E69AC-4171-4B89-8475-50B915481F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382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E69AC-4171-4B89-8475-50B915481F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934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4A39CE-6EE2-4DE0-8F59-212EA420C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1FCA68-C00F-4489-BF5D-35A913B413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AD0D4E-1744-47C5-8C8D-FF0A05DB8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2D58-1061-4C21-B623-854FC10815B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B055BF-A85B-46FC-86E9-02ED8420F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E572FE-0D14-48A5-9B96-C047758A5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70B0-CC16-4CF9-BCDF-9B6E7FD1E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15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A0CE3-18E6-4C01-8840-46529B491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B34B3E-C2CD-45A7-90BE-FB146D48FB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7CE798-2AF4-49B1-9F6B-B4D07C581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2D58-1061-4C21-B623-854FC10815B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1443AC-E1E7-4642-A57E-E0AED3703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626274-EFA8-453E-9F6C-1AF617692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70B0-CC16-4CF9-BCDF-9B6E7FD1E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92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9C80F1-ACB9-45C4-94F9-5EC0ACAD86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ED4F50-A2A4-4B8E-9F8F-C3F663D0EA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187EDE-8F0D-477B-9C31-2C7682DD4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2D58-1061-4C21-B623-854FC10815B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CC6AE3-1357-4666-B24C-2E033A1A7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BA7CD4-7FBF-479D-9721-FBE90548B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70B0-CC16-4CF9-BCDF-9B6E7FD1E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97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1"/>
            <a:ext cx="12198146" cy="6850652"/>
          </a:xfrm>
          <a:custGeom>
            <a:avLst/>
            <a:gdLst/>
            <a:ahLst/>
            <a:cxnLst/>
            <a:rect l="l" t="t" r="r" b="b"/>
            <a:pathLst>
              <a:path w="7560309" h="5328285">
                <a:moveTo>
                  <a:pt x="7560000" y="0"/>
                </a:moveTo>
                <a:lnTo>
                  <a:pt x="0" y="0"/>
                </a:lnTo>
                <a:lnTo>
                  <a:pt x="0" y="5328000"/>
                </a:lnTo>
                <a:lnTo>
                  <a:pt x="7560000" y="5328000"/>
                </a:lnTo>
                <a:lnTo>
                  <a:pt x="756000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44839"/>
            <a:ext cx="4569424" cy="202425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" y="1"/>
            <a:ext cx="12198146" cy="6850652"/>
          </a:xfrm>
          <a:custGeom>
            <a:avLst/>
            <a:gdLst/>
            <a:ahLst/>
            <a:cxnLst/>
            <a:rect l="l" t="t" r="r" b="b"/>
            <a:pathLst>
              <a:path w="7560309" h="5328285">
                <a:moveTo>
                  <a:pt x="7560000" y="0"/>
                </a:moveTo>
                <a:lnTo>
                  <a:pt x="0" y="0"/>
                </a:lnTo>
                <a:lnTo>
                  <a:pt x="0" y="5328000"/>
                </a:lnTo>
                <a:lnTo>
                  <a:pt x="7560000" y="5328000"/>
                </a:lnTo>
                <a:lnTo>
                  <a:pt x="7560000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0274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1"/>
            <a:ext cx="12198146" cy="6850652"/>
          </a:xfrm>
          <a:custGeom>
            <a:avLst/>
            <a:gdLst/>
            <a:ahLst/>
            <a:cxnLst/>
            <a:rect l="l" t="t" r="r" b="b"/>
            <a:pathLst>
              <a:path w="7560309" h="5328285">
                <a:moveTo>
                  <a:pt x="7560000" y="0"/>
                </a:moveTo>
                <a:lnTo>
                  <a:pt x="0" y="0"/>
                </a:lnTo>
                <a:lnTo>
                  <a:pt x="0" y="5328000"/>
                </a:lnTo>
                <a:lnTo>
                  <a:pt x="7560000" y="5328000"/>
                </a:lnTo>
                <a:lnTo>
                  <a:pt x="7560000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44839"/>
            <a:ext cx="4569424" cy="202425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7547" y="2"/>
            <a:ext cx="9150099" cy="4694865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46562" y="359269"/>
            <a:ext cx="5851082" cy="4902921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" y="1"/>
            <a:ext cx="12198146" cy="6850652"/>
          </a:xfrm>
          <a:custGeom>
            <a:avLst/>
            <a:gdLst/>
            <a:ahLst/>
            <a:cxnLst/>
            <a:rect l="l" t="t" r="r" b="b"/>
            <a:pathLst>
              <a:path w="7560309" h="5328285">
                <a:moveTo>
                  <a:pt x="7560000" y="0"/>
                </a:moveTo>
                <a:lnTo>
                  <a:pt x="0" y="0"/>
                </a:lnTo>
                <a:lnTo>
                  <a:pt x="0" y="5328000"/>
                </a:lnTo>
                <a:lnTo>
                  <a:pt x="7560000" y="5328000"/>
                </a:lnTo>
                <a:lnTo>
                  <a:pt x="7560000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2314"/>
          </a:p>
        </p:txBody>
      </p:sp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4330" y="2571934"/>
            <a:ext cx="1858689" cy="2578873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40353" y="444279"/>
            <a:ext cx="355671" cy="283938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580846" y="444885"/>
            <a:ext cx="4527433" cy="851535"/>
          </a:xfrm>
          <a:custGeom>
            <a:avLst/>
            <a:gdLst/>
            <a:ahLst/>
            <a:cxnLst/>
            <a:rect l="l" t="t" r="r" b="b"/>
            <a:pathLst>
              <a:path w="2806065" h="662305">
                <a:moveTo>
                  <a:pt x="142488" y="11206"/>
                </a:moveTo>
                <a:lnTo>
                  <a:pt x="0" y="11206"/>
                </a:lnTo>
                <a:lnTo>
                  <a:pt x="0" y="650801"/>
                </a:lnTo>
                <a:lnTo>
                  <a:pt x="142488" y="650801"/>
                </a:lnTo>
                <a:lnTo>
                  <a:pt x="142488" y="473892"/>
                </a:lnTo>
                <a:lnTo>
                  <a:pt x="176904" y="421059"/>
                </a:lnTo>
                <a:lnTo>
                  <a:pt x="324800" y="421059"/>
                </a:lnTo>
                <a:lnTo>
                  <a:pt x="276962" y="275371"/>
                </a:lnTo>
                <a:lnTo>
                  <a:pt x="278436" y="272171"/>
                </a:lnTo>
                <a:lnTo>
                  <a:pt x="142488" y="272171"/>
                </a:lnTo>
                <a:lnTo>
                  <a:pt x="142488" y="11206"/>
                </a:lnTo>
                <a:close/>
              </a:path>
              <a:path w="2806065" h="662305">
                <a:moveTo>
                  <a:pt x="324800" y="421059"/>
                </a:moveTo>
                <a:lnTo>
                  <a:pt x="176904" y="421059"/>
                </a:lnTo>
                <a:lnTo>
                  <a:pt x="242550" y="650801"/>
                </a:lnTo>
                <a:lnTo>
                  <a:pt x="400237" y="650801"/>
                </a:lnTo>
                <a:lnTo>
                  <a:pt x="324800" y="421059"/>
                </a:lnTo>
                <a:close/>
              </a:path>
              <a:path w="2806065" h="662305">
                <a:moveTo>
                  <a:pt x="398639" y="11206"/>
                </a:moveTo>
                <a:lnTo>
                  <a:pt x="242550" y="11206"/>
                </a:lnTo>
                <a:lnTo>
                  <a:pt x="145685" y="272171"/>
                </a:lnTo>
                <a:lnTo>
                  <a:pt x="278436" y="272171"/>
                </a:lnTo>
                <a:lnTo>
                  <a:pt x="398639" y="11206"/>
                </a:lnTo>
                <a:close/>
              </a:path>
              <a:path w="2806065" h="662305">
                <a:moveTo>
                  <a:pt x="759661" y="9605"/>
                </a:moveTo>
                <a:lnTo>
                  <a:pt x="431464" y="9605"/>
                </a:lnTo>
                <a:lnTo>
                  <a:pt x="431464" y="650801"/>
                </a:lnTo>
                <a:lnTo>
                  <a:pt x="766066" y="650801"/>
                </a:lnTo>
                <a:lnTo>
                  <a:pt x="766066" y="527526"/>
                </a:lnTo>
                <a:lnTo>
                  <a:pt x="578747" y="527526"/>
                </a:lnTo>
                <a:lnTo>
                  <a:pt x="578747" y="385038"/>
                </a:lnTo>
                <a:lnTo>
                  <a:pt x="735650" y="385038"/>
                </a:lnTo>
                <a:lnTo>
                  <a:pt x="735650" y="261759"/>
                </a:lnTo>
                <a:lnTo>
                  <a:pt x="578747" y="261759"/>
                </a:lnTo>
                <a:lnTo>
                  <a:pt x="578747" y="134485"/>
                </a:lnTo>
                <a:lnTo>
                  <a:pt x="759661" y="134485"/>
                </a:lnTo>
                <a:lnTo>
                  <a:pt x="759661" y="9605"/>
                </a:lnTo>
                <a:close/>
              </a:path>
              <a:path w="2806065" h="662305">
                <a:moveTo>
                  <a:pt x="1038233" y="134485"/>
                </a:moveTo>
                <a:lnTo>
                  <a:pt x="891741" y="134485"/>
                </a:lnTo>
                <a:lnTo>
                  <a:pt x="891741" y="650801"/>
                </a:lnTo>
                <a:lnTo>
                  <a:pt x="1038233" y="650801"/>
                </a:lnTo>
                <a:lnTo>
                  <a:pt x="1038233" y="134485"/>
                </a:lnTo>
                <a:close/>
              </a:path>
              <a:path w="2806065" h="662305">
                <a:moveTo>
                  <a:pt x="1134291" y="11206"/>
                </a:moveTo>
                <a:lnTo>
                  <a:pt x="797289" y="11206"/>
                </a:lnTo>
                <a:lnTo>
                  <a:pt x="797289" y="134485"/>
                </a:lnTo>
                <a:lnTo>
                  <a:pt x="1134291" y="134485"/>
                </a:lnTo>
                <a:lnTo>
                  <a:pt x="1134291" y="11206"/>
                </a:lnTo>
                <a:close/>
              </a:path>
              <a:path w="2806065" h="662305">
                <a:moveTo>
                  <a:pt x="1361631" y="0"/>
                </a:moveTo>
                <a:lnTo>
                  <a:pt x="1352026" y="0"/>
                </a:lnTo>
                <a:lnTo>
                  <a:pt x="1310600" y="3139"/>
                </a:lnTo>
                <a:lnTo>
                  <a:pt x="1242157" y="28029"/>
                </a:lnTo>
                <a:lnTo>
                  <a:pt x="1193664" y="76348"/>
                </a:lnTo>
                <a:lnTo>
                  <a:pt x="1169325" y="142390"/>
                </a:lnTo>
                <a:lnTo>
                  <a:pt x="1166310" y="181714"/>
                </a:lnTo>
                <a:lnTo>
                  <a:pt x="1166310" y="480297"/>
                </a:lnTo>
                <a:lnTo>
                  <a:pt x="1176719" y="544335"/>
                </a:lnTo>
                <a:lnTo>
                  <a:pt x="1208736" y="603572"/>
                </a:lnTo>
                <a:lnTo>
                  <a:pt x="1249936" y="637453"/>
                </a:lnTo>
                <a:lnTo>
                  <a:pt x="1287634" y="653225"/>
                </a:lnTo>
                <a:lnTo>
                  <a:pt x="1329662" y="661078"/>
                </a:lnTo>
                <a:lnTo>
                  <a:pt x="1352026" y="662004"/>
                </a:lnTo>
                <a:lnTo>
                  <a:pt x="1361631" y="662004"/>
                </a:lnTo>
                <a:lnTo>
                  <a:pt x="1400458" y="658403"/>
                </a:lnTo>
                <a:lnTo>
                  <a:pt x="1453238" y="640119"/>
                </a:lnTo>
                <a:lnTo>
                  <a:pt x="1496915" y="608370"/>
                </a:lnTo>
                <a:lnTo>
                  <a:pt x="1525619" y="566610"/>
                </a:lnTo>
                <a:lnTo>
                  <a:pt x="1534540" y="547538"/>
                </a:lnTo>
                <a:lnTo>
                  <a:pt x="1352026" y="547538"/>
                </a:lnTo>
                <a:lnTo>
                  <a:pt x="1343022" y="546625"/>
                </a:lnTo>
                <a:lnTo>
                  <a:pt x="1316004" y="516018"/>
                </a:lnTo>
                <a:lnTo>
                  <a:pt x="1313604" y="161701"/>
                </a:lnTo>
                <a:lnTo>
                  <a:pt x="1314354" y="150906"/>
                </a:lnTo>
                <a:lnTo>
                  <a:pt x="1337918" y="117473"/>
                </a:lnTo>
                <a:lnTo>
                  <a:pt x="1354432" y="114472"/>
                </a:lnTo>
                <a:lnTo>
                  <a:pt x="1535340" y="114472"/>
                </a:lnTo>
                <a:lnTo>
                  <a:pt x="1532135" y="104867"/>
                </a:lnTo>
                <a:lnTo>
                  <a:pt x="1504335" y="58937"/>
                </a:lnTo>
                <a:lnTo>
                  <a:pt x="1464097" y="25615"/>
                </a:lnTo>
                <a:lnTo>
                  <a:pt x="1414992" y="6418"/>
                </a:lnTo>
                <a:lnTo>
                  <a:pt x="1379519" y="738"/>
                </a:lnTo>
                <a:lnTo>
                  <a:pt x="1361631" y="0"/>
                </a:lnTo>
                <a:close/>
              </a:path>
              <a:path w="2806065" h="662305">
                <a:moveTo>
                  <a:pt x="1535340" y="114472"/>
                </a:moveTo>
                <a:lnTo>
                  <a:pt x="1360034" y="114472"/>
                </a:lnTo>
                <a:lnTo>
                  <a:pt x="1368561" y="115373"/>
                </a:lnTo>
                <a:lnTo>
                  <a:pt x="1376041" y="118074"/>
                </a:lnTo>
                <a:lnTo>
                  <a:pt x="1397038" y="153982"/>
                </a:lnTo>
                <a:lnTo>
                  <a:pt x="1399259" y="489902"/>
                </a:lnTo>
                <a:lnTo>
                  <a:pt x="1398645" y="500884"/>
                </a:lnTo>
                <a:lnTo>
                  <a:pt x="1383783" y="537745"/>
                </a:lnTo>
                <a:lnTo>
                  <a:pt x="1360034" y="547538"/>
                </a:lnTo>
                <a:lnTo>
                  <a:pt x="1534540" y="547538"/>
                </a:lnTo>
                <a:lnTo>
                  <a:pt x="1539116" y="533878"/>
                </a:lnTo>
                <a:lnTo>
                  <a:pt x="1543143" y="516918"/>
                </a:lnTo>
                <a:lnTo>
                  <a:pt x="1545670" y="499058"/>
                </a:lnTo>
                <a:lnTo>
                  <a:pt x="1546546" y="480297"/>
                </a:lnTo>
                <a:lnTo>
                  <a:pt x="1546475" y="181714"/>
                </a:lnTo>
                <a:lnTo>
                  <a:pt x="1545645" y="163063"/>
                </a:lnTo>
                <a:lnTo>
                  <a:pt x="1542943" y="143188"/>
                </a:lnTo>
                <a:lnTo>
                  <a:pt x="1538440" y="123764"/>
                </a:lnTo>
                <a:lnTo>
                  <a:pt x="1535340" y="114472"/>
                </a:lnTo>
                <a:close/>
              </a:path>
              <a:path w="2806065" h="662305">
                <a:moveTo>
                  <a:pt x="1738666" y="11206"/>
                </a:moveTo>
                <a:lnTo>
                  <a:pt x="1577769" y="11206"/>
                </a:lnTo>
                <a:lnTo>
                  <a:pt x="1577769" y="650801"/>
                </a:lnTo>
                <a:lnTo>
                  <a:pt x="1720256" y="650801"/>
                </a:lnTo>
                <a:lnTo>
                  <a:pt x="1720256" y="255355"/>
                </a:lnTo>
                <a:lnTo>
                  <a:pt x="1815903" y="255355"/>
                </a:lnTo>
                <a:lnTo>
                  <a:pt x="1738666" y="11206"/>
                </a:lnTo>
                <a:close/>
              </a:path>
              <a:path w="2806065" h="662305">
                <a:moveTo>
                  <a:pt x="1815903" y="255355"/>
                </a:moveTo>
                <a:lnTo>
                  <a:pt x="1721858" y="255355"/>
                </a:lnTo>
                <a:lnTo>
                  <a:pt x="1840323" y="650801"/>
                </a:lnTo>
                <a:lnTo>
                  <a:pt x="2000426" y="650801"/>
                </a:lnTo>
                <a:lnTo>
                  <a:pt x="2000426" y="388241"/>
                </a:lnTo>
                <a:lnTo>
                  <a:pt x="1857942" y="388241"/>
                </a:lnTo>
                <a:lnTo>
                  <a:pt x="1815903" y="255355"/>
                </a:lnTo>
                <a:close/>
              </a:path>
              <a:path w="2806065" h="662305">
                <a:moveTo>
                  <a:pt x="2000426" y="11206"/>
                </a:moveTo>
                <a:lnTo>
                  <a:pt x="1859537" y="11206"/>
                </a:lnTo>
                <a:lnTo>
                  <a:pt x="1859537" y="388241"/>
                </a:lnTo>
                <a:lnTo>
                  <a:pt x="2000426" y="388241"/>
                </a:lnTo>
                <a:lnTo>
                  <a:pt x="2000426" y="11206"/>
                </a:lnTo>
                <a:close/>
              </a:path>
              <a:path w="2806065" h="662305">
                <a:moveTo>
                  <a:pt x="2346236" y="11206"/>
                </a:moveTo>
                <a:lnTo>
                  <a:pt x="2150917" y="11206"/>
                </a:lnTo>
                <a:lnTo>
                  <a:pt x="2032445" y="650801"/>
                </a:lnTo>
                <a:lnTo>
                  <a:pt x="2182136" y="650801"/>
                </a:lnTo>
                <a:lnTo>
                  <a:pt x="2194942" y="536331"/>
                </a:lnTo>
                <a:lnTo>
                  <a:pt x="2445476" y="536331"/>
                </a:lnTo>
                <a:lnTo>
                  <a:pt x="2424296" y="424260"/>
                </a:lnTo>
                <a:lnTo>
                  <a:pt x="2210954" y="424260"/>
                </a:lnTo>
                <a:lnTo>
                  <a:pt x="2247771" y="109667"/>
                </a:lnTo>
                <a:lnTo>
                  <a:pt x="2364843" y="109667"/>
                </a:lnTo>
                <a:lnTo>
                  <a:pt x="2346236" y="11206"/>
                </a:lnTo>
                <a:close/>
              </a:path>
              <a:path w="2806065" h="662305">
                <a:moveTo>
                  <a:pt x="2445476" y="536331"/>
                </a:moveTo>
                <a:lnTo>
                  <a:pt x="2299806" y="536331"/>
                </a:lnTo>
                <a:lnTo>
                  <a:pt x="2311816" y="650801"/>
                </a:lnTo>
                <a:lnTo>
                  <a:pt x="2467109" y="650801"/>
                </a:lnTo>
                <a:lnTo>
                  <a:pt x="2445476" y="536331"/>
                </a:lnTo>
                <a:close/>
              </a:path>
              <a:path w="2806065" h="662305">
                <a:moveTo>
                  <a:pt x="2364843" y="109667"/>
                </a:moveTo>
                <a:lnTo>
                  <a:pt x="2250979" y="109667"/>
                </a:lnTo>
                <a:lnTo>
                  <a:pt x="2283800" y="424260"/>
                </a:lnTo>
                <a:lnTo>
                  <a:pt x="2424296" y="424260"/>
                </a:lnTo>
                <a:lnTo>
                  <a:pt x="2364843" y="109667"/>
                </a:lnTo>
                <a:close/>
              </a:path>
              <a:path w="2806065" h="662305">
                <a:moveTo>
                  <a:pt x="2645618" y="9605"/>
                </a:moveTo>
                <a:lnTo>
                  <a:pt x="2498332" y="9605"/>
                </a:lnTo>
                <a:lnTo>
                  <a:pt x="2498332" y="650801"/>
                </a:lnTo>
                <a:lnTo>
                  <a:pt x="2805718" y="650801"/>
                </a:lnTo>
                <a:lnTo>
                  <a:pt x="2805718" y="527526"/>
                </a:lnTo>
                <a:lnTo>
                  <a:pt x="2645618" y="527526"/>
                </a:lnTo>
                <a:lnTo>
                  <a:pt x="2645618" y="960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4" name="bg object 24"/>
          <p:cNvSpPr/>
          <p:nvPr/>
        </p:nvSpPr>
        <p:spPr>
          <a:xfrm>
            <a:off x="6637368" y="5162019"/>
            <a:ext cx="5561190" cy="1165860"/>
          </a:xfrm>
          <a:custGeom>
            <a:avLst/>
            <a:gdLst/>
            <a:ahLst/>
            <a:cxnLst/>
            <a:rect l="l" t="t" r="r" b="b"/>
            <a:pathLst>
              <a:path w="3446779" h="906779">
                <a:moveTo>
                  <a:pt x="3446214" y="0"/>
                </a:moveTo>
                <a:lnTo>
                  <a:pt x="46461" y="326505"/>
                </a:lnTo>
                <a:lnTo>
                  <a:pt x="0" y="906619"/>
                </a:lnTo>
                <a:lnTo>
                  <a:pt x="3446214" y="576762"/>
                </a:lnTo>
                <a:lnTo>
                  <a:pt x="3446214" y="0"/>
                </a:lnTo>
                <a:close/>
              </a:path>
            </a:pathLst>
          </a:custGeom>
          <a:solidFill>
            <a:srgbClr val="FAA74A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pic>
        <p:nvPicPr>
          <p:cNvPr id="25" name="bg 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61102" y="3541816"/>
            <a:ext cx="6836542" cy="203684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8724" y="1454371"/>
            <a:ext cx="11084797" cy="494623"/>
          </a:xfrm>
        </p:spPr>
        <p:txBody>
          <a:bodyPr lIns="0" tIns="0" rIns="0" bIns="0"/>
          <a:lstStyle>
            <a:lvl1pPr>
              <a:defRPr sz="3214" b="1" i="0">
                <a:solidFill>
                  <a:srgbClr val="ED1C24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3092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94ECA-BDEA-44F7-A9FC-CD06DAB3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054438-0C27-4C61-9A62-61B710C66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2B0EBC-1D49-4E62-8363-83341231B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2D58-1061-4C21-B623-854FC10815B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A0520D-AE10-48F3-9E14-4D830F41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2D6794-EEA1-4B78-A966-23CD1047C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70B0-CC16-4CF9-BCDF-9B6E7FD1E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73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818DC4-9F70-49BB-8B9C-E9B87658C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A030E9-1033-4A52-9850-7A973F651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A8CFD1-9677-4250-8BCA-49E3C7EE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2D58-1061-4C21-B623-854FC10815B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A4E054-E306-4ED6-8C29-4C1BBE69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2BCBB5-1B11-40A9-B107-9AC29ED92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70B0-CC16-4CF9-BCDF-9B6E7FD1E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58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00779-2AB3-470D-A2EE-C3115F18B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D79E09-B384-49B0-9308-D835610EB0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0184F3-B44D-4C3D-8E78-27A74264D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C4A37C-EBD7-4D70-B2AB-0DAD9D4EA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2D58-1061-4C21-B623-854FC10815B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56B514-4532-443D-AC77-FF41B0259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CF9D21-43A5-4C50-B5AE-17D0D0BC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70B0-CC16-4CF9-BCDF-9B6E7FD1E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24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D1D3F-7254-4B8C-B9E1-CE9147DF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3B0AD5-6528-4B06-96F7-FB08F0AA5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0926E9-72F7-4D47-9A52-B785C865E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2AB76EC-47AF-49F8-BEDA-24143B4226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36CC25-BE5C-45E2-8735-0989CC535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57E55A9-CE75-40EC-B971-F1327C325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2D58-1061-4C21-B623-854FC10815B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2D6C1C7-DB24-48D8-8DAC-7A7C6F33D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BD20371-C8D9-48C1-BCB6-FCFC8C011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70B0-CC16-4CF9-BCDF-9B6E7FD1E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8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8F1CE-E93D-4B21-AC48-06AC44A7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F79EFD9-A02A-4754-A588-C4B802466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2D58-1061-4C21-B623-854FC10815B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3B295AF-5101-4434-BD83-BBC902EC6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15C4E2-59EF-4C73-8DE8-04D90ACEC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70B0-CC16-4CF9-BCDF-9B6E7FD1E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64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396A5D3-2482-4F3C-A98C-C0812EE7C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2D58-1061-4C21-B623-854FC10815B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FD4E32-F13F-4BF2-BD12-5B1E9A6CB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966FB7-5C59-4D4F-8D4D-B2E19609D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70B0-CC16-4CF9-BCDF-9B6E7FD1E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5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D357D8-4596-42B3-9747-E03A50E96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9A4912-A2CF-47D2-9A4E-3A4CC98CD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D84D14-4BD7-464A-BA7B-9546B62EC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7DA930-6089-4B6D-AE13-48ECD9757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2D58-1061-4C21-B623-854FC10815B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2A077-4636-4343-BFED-444C58894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8E2668-C4FF-486E-868B-BD15697C0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70B0-CC16-4CF9-BCDF-9B6E7FD1E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89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A367C6-6AAA-47B2-A650-57D013E94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40EAC13-7704-4DDC-97A3-99C0E241E8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188066-B1A9-4670-8509-BED5CF864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561B7C-F724-4F74-B16C-3428BAD6F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2D58-1061-4C21-B623-854FC10815B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562017-F6CE-4957-97A2-D86443192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A9F0C-C6F2-4B93-8256-CBD3D884E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70B0-CC16-4CF9-BCDF-9B6E7FD1E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9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D1597-DD90-477A-8637-85AE316B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C522F4-9FE3-42CC-BC50-336D87F83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D2926E-7D37-4763-8187-1AD93B9B4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B2D58-1061-4C21-B623-854FC10815B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88CF5E-6BC5-44F6-A55B-23710CC181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BDDCAE-3E25-475F-ABDB-8B97FB9B4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870B0-CC16-4CF9-BCDF-9B6E7FD1E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2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34.png"/><Relationship Id="rId10" Type="http://schemas.openxmlformats.org/officeDocument/2006/relationships/image" Target="../media/image58.png"/><Relationship Id="rId4" Type="http://schemas.openxmlformats.org/officeDocument/2006/relationships/image" Target="../media/image33.pn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3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53.png"/><Relationship Id="rId10" Type="http://schemas.openxmlformats.org/officeDocument/2006/relationships/image" Target="../media/image14.png"/><Relationship Id="rId4" Type="http://schemas.openxmlformats.org/officeDocument/2006/relationships/image" Target="../media/image62.png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33.png"/><Relationship Id="rId21" Type="http://schemas.openxmlformats.org/officeDocument/2006/relationships/image" Target="../media/image53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3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22.png"/><Relationship Id="rId4" Type="http://schemas.openxmlformats.org/officeDocument/2006/relationships/image" Target="../media/image34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14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7.png"/><Relationship Id="rId7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но 1 5"/>
          <p:cNvSpPr/>
          <p:nvPr/>
        </p:nvSpPr>
        <p:spPr>
          <a:xfrm>
            <a:off x="4069192" y="1600610"/>
            <a:ext cx="3262699" cy="3132037"/>
          </a:xfrm>
          <a:prstGeom prst="irregularSeal1">
            <a:avLst/>
          </a:prstGeom>
          <a:solidFill>
            <a:srgbClr val="FF3F3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AĞRI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444" y="3166628"/>
            <a:ext cx="1728193" cy="1976437"/>
          </a:xfrm>
          <a:prstGeom prst="rect">
            <a:avLst/>
          </a:prstGeom>
        </p:spPr>
      </p:pic>
      <p:pic>
        <p:nvPicPr>
          <p:cNvPr id="9" name="Picture 2" descr="http://hu1634.s1.hdweb.co.kr/data/cheditor4/1212/mUFc2BTO8YZNIJbUN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958" y="1057418"/>
            <a:ext cx="1623916" cy="189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9" t="8176" r="18241" b="20621"/>
          <a:stretch/>
        </p:blipFill>
        <p:spPr>
          <a:xfrm>
            <a:off x="1613893" y="1202191"/>
            <a:ext cx="1429746" cy="23476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"/>
          <a:stretch/>
        </p:blipFill>
        <p:spPr>
          <a:xfrm>
            <a:off x="1685691" y="3726421"/>
            <a:ext cx="1776654" cy="1749557"/>
          </a:xfrm>
          <a:prstGeom prst="rect">
            <a:avLst/>
          </a:prstGeom>
        </p:spPr>
      </p:pic>
      <p:pic>
        <p:nvPicPr>
          <p:cNvPr id="13" name="Picture 4" descr="Image result for woman with headache carto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215" y="4858375"/>
            <a:ext cx="1703940" cy="170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0042" y="4957996"/>
            <a:ext cx="2047517" cy="18262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7BC811-2D2B-4156-B2A9-FCB281EE3C02}"/>
              </a:ext>
            </a:extLst>
          </p:cNvPr>
          <p:cNvSpPr txBox="1"/>
          <p:nvPr/>
        </p:nvSpPr>
        <p:spPr>
          <a:xfrm>
            <a:off x="1326116" y="28117"/>
            <a:ext cx="41533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KETONAL</a:t>
            </a:r>
            <a:endParaRPr lang="ru-RU" sz="8000" b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DFB49E9-7706-4E07-8393-D2A655E303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17" y="6501875"/>
            <a:ext cx="1394768" cy="18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2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9244" y="6330322"/>
            <a:ext cx="5741114" cy="31497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45313" y="168818"/>
            <a:ext cx="1915344" cy="50875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776876" y="3936096"/>
            <a:ext cx="5343278" cy="3055253"/>
            <a:chOff x="4307820" y="3061407"/>
            <a:chExt cx="4155883" cy="2376308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07820" y="3061407"/>
              <a:ext cx="4155883" cy="23763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79893" y="4624585"/>
              <a:ext cx="1822410" cy="275299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7381875" y="5072574"/>
            <a:ext cx="3693747" cy="1694649"/>
            <a:chOff x="508312" y="2236478"/>
            <a:chExt cx="2352040" cy="1277620"/>
          </a:xfrm>
        </p:grpSpPr>
        <p:pic>
          <p:nvPicPr>
            <p:cNvPr id="44" name="object 4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7968" y="2287537"/>
              <a:ext cx="1702212" cy="38466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8312" y="2236478"/>
              <a:ext cx="1824943" cy="1277562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6939948" y="1800818"/>
            <a:ext cx="1656243" cy="1679550"/>
            <a:chOff x="3111724" y="1890748"/>
            <a:chExt cx="974725" cy="1108075"/>
          </a:xfrm>
        </p:grpSpPr>
        <p:pic>
          <p:nvPicPr>
            <p:cNvPr id="47" name="object 4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38126" y="1916747"/>
              <a:ext cx="913399" cy="104599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118074" y="1897099"/>
              <a:ext cx="962025" cy="1095375"/>
            </a:xfrm>
            <a:custGeom>
              <a:avLst/>
              <a:gdLst/>
              <a:ahLst/>
              <a:cxnLst/>
              <a:rect l="l" t="t" r="r" b="b"/>
              <a:pathLst>
                <a:path w="962025" h="1095375">
                  <a:moveTo>
                    <a:pt x="926024" y="0"/>
                  </a:moveTo>
                  <a:lnTo>
                    <a:pt x="36000" y="0"/>
                  </a:lnTo>
                  <a:lnTo>
                    <a:pt x="22022" y="2840"/>
                  </a:lnTo>
                  <a:lnTo>
                    <a:pt x="10575" y="10575"/>
                  </a:lnTo>
                  <a:lnTo>
                    <a:pt x="2840" y="22022"/>
                  </a:lnTo>
                  <a:lnTo>
                    <a:pt x="0" y="36000"/>
                  </a:lnTo>
                  <a:lnTo>
                    <a:pt x="0" y="1059375"/>
                  </a:lnTo>
                  <a:lnTo>
                    <a:pt x="2840" y="1073354"/>
                  </a:lnTo>
                  <a:lnTo>
                    <a:pt x="10575" y="1084801"/>
                  </a:lnTo>
                  <a:lnTo>
                    <a:pt x="22022" y="1092535"/>
                  </a:lnTo>
                  <a:lnTo>
                    <a:pt x="36000" y="1095376"/>
                  </a:lnTo>
                  <a:lnTo>
                    <a:pt x="926024" y="1095376"/>
                  </a:lnTo>
                  <a:lnTo>
                    <a:pt x="940002" y="1092535"/>
                  </a:lnTo>
                  <a:lnTo>
                    <a:pt x="951449" y="1084801"/>
                  </a:lnTo>
                  <a:lnTo>
                    <a:pt x="959184" y="1073354"/>
                  </a:lnTo>
                  <a:lnTo>
                    <a:pt x="962025" y="1059375"/>
                  </a:lnTo>
                  <a:lnTo>
                    <a:pt x="962025" y="36000"/>
                  </a:lnTo>
                  <a:lnTo>
                    <a:pt x="959184" y="22022"/>
                  </a:lnTo>
                  <a:lnTo>
                    <a:pt x="951449" y="10575"/>
                  </a:lnTo>
                  <a:lnTo>
                    <a:pt x="940002" y="2840"/>
                  </a:lnTo>
                  <a:lnTo>
                    <a:pt x="926024" y="0"/>
                  </a:lnTo>
                  <a:close/>
                </a:path>
              </a:pathLst>
            </a:custGeom>
            <a:ln w="12701">
              <a:solidFill>
                <a:srgbClr val="EF67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175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1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9" name="object 4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701032" y="2132670"/>
            <a:ext cx="307706" cy="307707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701032" y="2865529"/>
            <a:ext cx="307706" cy="307706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292574" y="3392070"/>
            <a:ext cx="2746900" cy="233211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D1903A43-D9AE-0047-CA96-BEA28C70F6B9}"/>
              </a:ext>
            </a:extLst>
          </p:cNvPr>
          <p:cNvSpPr txBox="1"/>
          <p:nvPr/>
        </p:nvSpPr>
        <p:spPr>
          <a:xfrm>
            <a:off x="9064653" y="2819007"/>
            <a:ext cx="2279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Gündə </a:t>
            </a: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srgbClr val="EA6B1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srgbClr val="EA6B1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dəfə</a:t>
            </a: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qəbul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FC06F77-2834-BB69-B501-3C038311717C}"/>
              </a:ext>
            </a:extLst>
          </p:cNvPr>
          <p:cNvSpPr txBox="1"/>
          <p:nvPr/>
        </p:nvSpPr>
        <p:spPr>
          <a:xfrm>
            <a:off x="9064653" y="2016586"/>
            <a:ext cx="1832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srgbClr val="EA6B1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150 mg </a:t>
            </a: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kapsula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83A8836-42D3-E123-2D93-AB27F27D91E0}"/>
              </a:ext>
            </a:extLst>
          </p:cNvPr>
          <p:cNvSpPr txBox="1"/>
          <p:nvPr/>
        </p:nvSpPr>
        <p:spPr>
          <a:xfrm>
            <a:off x="744119" y="2036757"/>
            <a:ext cx="63311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400" b="1" i="0" u="none" strike="noStrike" kern="0" cap="none" spc="0" normalizeH="0" baseline="0" noProof="0" dirty="0">
                <a:ln>
                  <a:noFill/>
                </a:ln>
                <a:solidFill>
                  <a:srgbClr val="EA6B1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Ağ</a:t>
            </a:r>
            <a:r>
              <a:rPr kumimoji="0" lang="az-Latn-AZ" sz="1700" b="1" i="0" u="none" strike="noStrike" kern="0" cap="none" spc="0" normalizeH="0" baseline="0" noProof="0" dirty="0">
                <a:ln>
                  <a:noFill/>
                </a:ln>
                <a:solidFill>
                  <a:srgbClr val="EA6B1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z-Latn-AZ" sz="2400" b="1" i="0" u="none" strike="noStrike" kern="0" cap="none" spc="0" normalizeH="0" baseline="0" noProof="0" dirty="0">
                <a:ln>
                  <a:noFill/>
                </a:ln>
                <a:solidFill>
                  <a:srgbClr val="EA6B1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qranulalar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z-Latn-AZ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90 mg , mədədə tez həll olur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z-Latn-AZ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Analgetik və iltihabəleyhinə effektin başlama sürətini təmin edir(20 dəq.)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z-Latn-AZ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400" b="1" i="0" u="none" strike="noStrike" kern="0" cap="none" spc="0" normalizeH="0" baseline="0" noProof="0" dirty="0">
                <a:ln>
                  <a:noFill/>
                </a:ln>
                <a:solidFill>
                  <a:srgbClr val="EA6B1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Sarı qranulalar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z-Latn-AZ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 mg,bağırsaqda tədricən həll olur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z-Latn-AZ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Qanda aktiv konsentrasiya bir sutka qorunur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z-Latn-AZ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Uzadılmış analgetik və iltihab əleyhinə effekt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Flowchart: Connector 57">
            <a:extLst>
              <a:ext uri="{FF2B5EF4-FFF2-40B4-BE49-F238E27FC236}">
                <a16:creationId xmlns:a16="http://schemas.microsoft.com/office/drawing/2014/main" id="{92221C31-E0A5-D9A7-B420-3048FF90030C}"/>
              </a:ext>
            </a:extLst>
          </p:cNvPr>
          <p:cNvSpPr/>
          <p:nvPr/>
        </p:nvSpPr>
        <p:spPr>
          <a:xfrm>
            <a:off x="264867" y="2036757"/>
            <a:ext cx="436604" cy="42865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Flowchart: Connector 58">
            <a:extLst>
              <a:ext uri="{FF2B5EF4-FFF2-40B4-BE49-F238E27FC236}">
                <a16:creationId xmlns:a16="http://schemas.microsoft.com/office/drawing/2014/main" id="{E04967BD-4FB4-2311-85E4-E84BD762B475}"/>
              </a:ext>
            </a:extLst>
          </p:cNvPr>
          <p:cNvSpPr/>
          <p:nvPr/>
        </p:nvSpPr>
        <p:spPr>
          <a:xfrm>
            <a:off x="250130" y="3933264"/>
            <a:ext cx="436604" cy="428655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A511700-D197-DC43-AA01-B4893084ADC2}"/>
              </a:ext>
            </a:extLst>
          </p:cNvPr>
          <p:cNvSpPr txBox="1"/>
          <p:nvPr/>
        </p:nvSpPr>
        <p:spPr>
          <a:xfrm>
            <a:off x="-39815" y="131757"/>
            <a:ext cx="83837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EA6B1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Кетонал®ДУО</a:t>
            </a:r>
            <a:r>
              <a:rPr kumimoji="0" lang="az-Latn-AZ" sz="4000" b="1" i="0" u="none" strike="noStrike" kern="1200" cap="none" spc="0" normalizeH="0" baseline="0" noProof="0" dirty="0">
                <a:ln>
                  <a:noFill/>
                </a:ln>
                <a:solidFill>
                  <a:srgbClr val="EA6B1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dərman formasının özəllikləri: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EA6B1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1F04D4-6CDB-5AD4-D98C-D53C5092640E}"/>
              </a:ext>
            </a:extLst>
          </p:cNvPr>
          <p:cNvSpPr txBox="1"/>
          <p:nvPr/>
        </p:nvSpPr>
        <p:spPr>
          <a:xfrm>
            <a:off x="2688459" y="2040530"/>
            <a:ext cx="1214948" cy="400110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TEZ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ECF9CA-5564-15C3-16A0-A08DCFB40BAA}"/>
              </a:ext>
            </a:extLst>
          </p:cNvPr>
          <p:cNvSpPr txBox="1"/>
          <p:nvPr/>
        </p:nvSpPr>
        <p:spPr>
          <a:xfrm>
            <a:off x="2768724" y="3876418"/>
            <a:ext cx="1983547" cy="400110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UZADILMIŞ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380239" y="3787023"/>
            <a:ext cx="2620736" cy="435156"/>
          </a:xfrm>
          <a:custGeom>
            <a:avLst/>
            <a:gdLst/>
            <a:ahLst/>
            <a:cxnLst/>
            <a:rect l="l" t="t" r="r" b="b"/>
            <a:pathLst>
              <a:path w="2038350" h="338454">
                <a:moveTo>
                  <a:pt x="0" y="0"/>
                </a:moveTo>
                <a:lnTo>
                  <a:pt x="1869141" y="0"/>
                </a:lnTo>
                <a:lnTo>
                  <a:pt x="1913931" y="6057"/>
                </a:lnTo>
                <a:lnTo>
                  <a:pt x="1954251" y="23139"/>
                </a:lnTo>
                <a:lnTo>
                  <a:pt x="1988463" y="49605"/>
                </a:lnTo>
                <a:lnTo>
                  <a:pt x="2014929" y="83817"/>
                </a:lnTo>
                <a:lnTo>
                  <a:pt x="2032010" y="124137"/>
                </a:lnTo>
                <a:lnTo>
                  <a:pt x="2038068" y="168926"/>
                </a:lnTo>
                <a:lnTo>
                  <a:pt x="2032010" y="213715"/>
                </a:lnTo>
                <a:lnTo>
                  <a:pt x="2014929" y="254035"/>
                </a:lnTo>
                <a:lnTo>
                  <a:pt x="1988463" y="288247"/>
                </a:lnTo>
                <a:lnTo>
                  <a:pt x="1954251" y="314713"/>
                </a:lnTo>
                <a:lnTo>
                  <a:pt x="1913931" y="331795"/>
                </a:lnTo>
                <a:lnTo>
                  <a:pt x="1869141" y="337853"/>
                </a:lnTo>
                <a:lnTo>
                  <a:pt x="0" y="337853"/>
                </a:lnTo>
                <a:lnTo>
                  <a:pt x="0" y="0"/>
                </a:lnTo>
                <a:close/>
              </a:path>
            </a:pathLst>
          </a:custGeom>
          <a:ln w="12701">
            <a:solidFill>
              <a:srgbClr val="C4C4C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1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03643" y="934992"/>
            <a:ext cx="2559504" cy="373924"/>
          </a:xfrm>
          <a:custGeom>
            <a:avLst/>
            <a:gdLst/>
            <a:ahLst/>
            <a:cxnLst/>
            <a:rect l="l" t="t" r="r" b="b"/>
            <a:pathLst>
              <a:path w="1990725" h="290830">
                <a:moveTo>
                  <a:pt x="1845471" y="0"/>
                </a:moveTo>
                <a:lnTo>
                  <a:pt x="0" y="0"/>
                </a:lnTo>
                <a:lnTo>
                  <a:pt x="0" y="290512"/>
                </a:lnTo>
                <a:lnTo>
                  <a:pt x="1845471" y="290512"/>
                </a:lnTo>
                <a:lnTo>
                  <a:pt x="1891256" y="283075"/>
                </a:lnTo>
                <a:lnTo>
                  <a:pt x="1931115" y="262391"/>
                </a:lnTo>
                <a:lnTo>
                  <a:pt x="1962607" y="230899"/>
                </a:lnTo>
                <a:lnTo>
                  <a:pt x="1983291" y="191041"/>
                </a:lnTo>
                <a:lnTo>
                  <a:pt x="1990728" y="145256"/>
                </a:lnTo>
                <a:lnTo>
                  <a:pt x="1983291" y="99471"/>
                </a:lnTo>
                <a:lnTo>
                  <a:pt x="1962607" y="59613"/>
                </a:lnTo>
                <a:lnTo>
                  <a:pt x="1931115" y="28121"/>
                </a:lnTo>
                <a:lnTo>
                  <a:pt x="1891256" y="7437"/>
                </a:lnTo>
                <a:lnTo>
                  <a:pt x="1845471" y="0"/>
                </a:lnTo>
                <a:close/>
              </a:path>
            </a:pathLst>
          </a:custGeom>
          <a:solidFill>
            <a:srgbClr val="EF67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314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Ketonal krem</a:t>
            </a:r>
            <a:endParaRPr kumimoji="0" sz="2314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80239" y="3817353"/>
            <a:ext cx="2710666" cy="373924"/>
          </a:xfrm>
          <a:custGeom>
            <a:avLst/>
            <a:gdLst/>
            <a:ahLst/>
            <a:cxnLst/>
            <a:rect l="l" t="t" r="r" b="b"/>
            <a:pathLst>
              <a:path w="1990725" h="290829">
                <a:moveTo>
                  <a:pt x="1845471" y="0"/>
                </a:moveTo>
                <a:lnTo>
                  <a:pt x="0" y="0"/>
                </a:lnTo>
                <a:lnTo>
                  <a:pt x="0" y="290512"/>
                </a:lnTo>
                <a:lnTo>
                  <a:pt x="1845471" y="290512"/>
                </a:lnTo>
                <a:lnTo>
                  <a:pt x="1891256" y="283075"/>
                </a:lnTo>
                <a:lnTo>
                  <a:pt x="1931115" y="262391"/>
                </a:lnTo>
                <a:lnTo>
                  <a:pt x="1962607" y="230899"/>
                </a:lnTo>
                <a:lnTo>
                  <a:pt x="1983291" y="191041"/>
                </a:lnTo>
                <a:lnTo>
                  <a:pt x="1990728" y="145256"/>
                </a:lnTo>
                <a:lnTo>
                  <a:pt x="1983291" y="99471"/>
                </a:lnTo>
                <a:lnTo>
                  <a:pt x="1962607" y="59613"/>
                </a:lnTo>
                <a:lnTo>
                  <a:pt x="1931115" y="28121"/>
                </a:lnTo>
                <a:lnTo>
                  <a:pt x="1891256" y="7437"/>
                </a:lnTo>
                <a:lnTo>
                  <a:pt x="1845471" y="0"/>
                </a:lnTo>
                <a:close/>
              </a:path>
            </a:pathLst>
          </a:custGeom>
          <a:solidFill>
            <a:srgbClr val="EF67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314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Ketonal gel</a:t>
            </a:r>
            <a:endParaRPr kumimoji="0" sz="2314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104442" y="0"/>
            <a:ext cx="4081919" cy="1859824"/>
            <a:chOff x="5340372" y="0"/>
            <a:chExt cx="2219960" cy="144653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75786" y="532152"/>
              <a:ext cx="2084213" cy="91404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340372" y="0"/>
              <a:ext cx="2219960" cy="1044575"/>
            </a:xfrm>
            <a:custGeom>
              <a:avLst/>
              <a:gdLst/>
              <a:ahLst/>
              <a:cxnLst/>
              <a:rect l="l" t="t" r="r" b="b"/>
              <a:pathLst>
                <a:path w="2219959" h="1044575">
                  <a:moveTo>
                    <a:pt x="2219627" y="0"/>
                  </a:moveTo>
                  <a:lnTo>
                    <a:pt x="0" y="0"/>
                  </a:lnTo>
                  <a:lnTo>
                    <a:pt x="280310" y="1044536"/>
                  </a:lnTo>
                  <a:lnTo>
                    <a:pt x="2219627" y="791381"/>
                  </a:lnTo>
                  <a:lnTo>
                    <a:pt x="2219627" y="0"/>
                  </a:lnTo>
                  <a:close/>
                </a:path>
              </a:pathLst>
            </a:custGeom>
            <a:solidFill>
              <a:srgbClr val="F27E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1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18953" y="6497403"/>
            <a:ext cx="1068490" cy="124650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2392822" y="6726306"/>
            <a:ext cx="5464863" cy="81760"/>
            <a:chOff x="536907" y="4769759"/>
            <a:chExt cx="4565015" cy="39814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6907" y="4769759"/>
              <a:ext cx="4548502" cy="39768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990694" y="4978102"/>
              <a:ext cx="111125" cy="174625"/>
            </a:xfrm>
            <a:custGeom>
              <a:avLst/>
              <a:gdLst/>
              <a:ahLst/>
              <a:cxnLst/>
              <a:rect l="l" t="t" r="r" b="b"/>
              <a:pathLst>
                <a:path w="111125" h="174625">
                  <a:moveTo>
                    <a:pt x="9525" y="3479"/>
                  </a:moveTo>
                  <a:lnTo>
                    <a:pt x="9080" y="2349"/>
                  </a:lnTo>
                  <a:lnTo>
                    <a:pt x="7302" y="457"/>
                  </a:lnTo>
                  <a:lnTo>
                    <a:pt x="6146" y="0"/>
                  </a:lnTo>
                  <a:lnTo>
                    <a:pt x="4724" y="0"/>
                  </a:lnTo>
                  <a:lnTo>
                    <a:pt x="3352" y="0"/>
                  </a:lnTo>
                  <a:lnTo>
                    <a:pt x="2222" y="457"/>
                  </a:lnTo>
                  <a:lnTo>
                    <a:pt x="444" y="2349"/>
                  </a:lnTo>
                  <a:lnTo>
                    <a:pt x="0" y="3479"/>
                  </a:lnTo>
                  <a:lnTo>
                    <a:pt x="0" y="6108"/>
                  </a:lnTo>
                  <a:lnTo>
                    <a:pt x="444" y="7264"/>
                  </a:lnTo>
                  <a:lnTo>
                    <a:pt x="2222" y="9194"/>
                  </a:lnTo>
                  <a:lnTo>
                    <a:pt x="3352" y="9664"/>
                  </a:lnTo>
                  <a:lnTo>
                    <a:pt x="6146" y="9664"/>
                  </a:lnTo>
                  <a:lnTo>
                    <a:pt x="7302" y="9194"/>
                  </a:lnTo>
                  <a:lnTo>
                    <a:pt x="9080" y="7264"/>
                  </a:lnTo>
                  <a:lnTo>
                    <a:pt x="9525" y="6108"/>
                  </a:lnTo>
                  <a:lnTo>
                    <a:pt x="9525" y="3479"/>
                  </a:lnTo>
                  <a:close/>
                </a:path>
                <a:path w="111125" h="174625">
                  <a:moveTo>
                    <a:pt x="111010" y="168071"/>
                  </a:moveTo>
                  <a:lnTo>
                    <a:pt x="110578" y="166941"/>
                  </a:lnTo>
                  <a:lnTo>
                    <a:pt x="108788" y="165049"/>
                  </a:lnTo>
                  <a:lnTo>
                    <a:pt x="107632" y="164592"/>
                  </a:lnTo>
                  <a:lnTo>
                    <a:pt x="106222" y="164592"/>
                  </a:lnTo>
                  <a:lnTo>
                    <a:pt x="104851" y="164592"/>
                  </a:lnTo>
                  <a:lnTo>
                    <a:pt x="103720" y="165049"/>
                  </a:lnTo>
                  <a:lnTo>
                    <a:pt x="101930" y="166941"/>
                  </a:lnTo>
                  <a:lnTo>
                    <a:pt x="101485" y="168071"/>
                  </a:lnTo>
                  <a:lnTo>
                    <a:pt x="101485" y="170700"/>
                  </a:lnTo>
                  <a:lnTo>
                    <a:pt x="101930" y="171856"/>
                  </a:lnTo>
                  <a:lnTo>
                    <a:pt x="103720" y="173786"/>
                  </a:lnTo>
                  <a:lnTo>
                    <a:pt x="104851" y="174256"/>
                  </a:lnTo>
                  <a:lnTo>
                    <a:pt x="107632" y="174256"/>
                  </a:lnTo>
                  <a:lnTo>
                    <a:pt x="108788" y="173786"/>
                  </a:lnTo>
                  <a:lnTo>
                    <a:pt x="110578" y="171856"/>
                  </a:lnTo>
                  <a:lnTo>
                    <a:pt x="111010" y="170700"/>
                  </a:lnTo>
                  <a:lnTo>
                    <a:pt x="111010" y="168071"/>
                  </a:lnTo>
                  <a:close/>
                </a:path>
              </a:pathLst>
            </a:custGeom>
            <a:solidFill>
              <a:srgbClr val="67676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1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11919" y="299532"/>
            <a:ext cx="1915344" cy="508758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7395278" y="1524036"/>
            <a:ext cx="4791514" cy="3033600"/>
            <a:chOff x="4307820" y="3061408"/>
            <a:chExt cx="3252470" cy="196532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07820" y="3061408"/>
              <a:ext cx="3252178" cy="19650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79893" y="4624585"/>
              <a:ext cx="1822410" cy="275299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90005" y="311840"/>
            <a:ext cx="3055490" cy="1371846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5783395" y="3891791"/>
            <a:ext cx="55517" cy="61232"/>
          </a:xfrm>
          <a:custGeom>
            <a:avLst/>
            <a:gdLst/>
            <a:ahLst/>
            <a:cxnLst/>
            <a:rect l="l" t="t" r="r" b="b"/>
            <a:pathLst>
              <a:path w="43179" h="47625">
                <a:moveTo>
                  <a:pt x="25513" y="0"/>
                </a:moveTo>
                <a:lnTo>
                  <a:pt x="17395" y="0"/>
                </a:lnTo>
                <a:lnTo>
                  <a:pt x="13749" y="1008"/>
                </a:lnTo>
                <a:lnTo>
                  <a:pt x="0" y="28152"/>
                </a:lnTo>
                <a:lnTo>
                  <a:pt x="932" y="32184"/>
                </a:lnTo>
                <a:lnTo>
                  <a:pt x="4665" y="39295"/>
                </a:lnTo>
                <a:lnTo>
                  <a:pt x="7228" y="42066"/>
                </a:lnTo>
                <a:lnTo>
                  <a:pt x="13749" y="46037"/>
                </a:lnTo>
                <a:lnTo>
                  <a:pt x="17395" y="47030"/>
                </a:lnTo>
                <a:lnTo>
                  <a:pt x="25513" y="47030"/>
                </a:lnTo>
                <a:lnTo>
                  <a:pt x="29188" y="46037"/>
                </a:lnTo>
                <a:lnTo>
                  <a:pt x="35708" y="42066"/>
                </a:lnTo>
                <a:lnTo>
                  <a:pt x="35887" y="41871"/>
                </a:lnTo>
                <a:lnTo>
                  <a:pt x="18403" y="41871"/>
                </a:lnTo>
                <a:lnTo>
                  <a:pt x="15692" y="41134"/>
                </a:lnTo>
                <a:lnTo>
                  <a:pt x="10890" y="38167"/>
                </a:lnTo>
                <a:lnTo>
                  <a:pt x="9024" y="36050"/>
                </a:lnTo>
                <a:lnTo>
                  <a:pt x="6357" y="30539"/>
                </a:lnTo>
                <a:lnTo>
                  <a:pt x="5688" y="27324"/>
                </a:lnTo>
                <a:lnTo>
                  <a:pt x="5804" y="19350"/>
                </a:lnTo>
                <a:lnTo>
                  <a:pt x="18403" y="5156"/>
                </a:lnTo>
                <a:lnTo>
                  <a:pt x="35817" y="5156"/>
                </a:lnTo>
                <a:lnTo>
                  <a:pt x="29188" y="1008"/>
                </a:lnTo>
                <a:lnTo>
                  <a:pt x="25513" y="0"/>
                </a:lnTo>
                <a:close/>
              </a:path>
              <a:path w="43179" h="47625">
                <a:moveTo>
                  <a:pt x="35817" y="5156"/>
                </a:moveTo>
                <a:lnTo>
                  <a:pt x="24508" y="5156"/>
                </a:lnTo>
                <a:lnTo>
                  <a:pt x="27247" y="5911"/>
                </a:lnTo>
                <a:lnTo>
                  <a:pt x="32050" y="8935"/>
                </a:lnTo>
                <a:lnTo>
                  <a:pt x="33923" y="11084"/>
                </a:lnTo>
                <a:lnTo>
                  <a:pt x="36583" y="16582"/>
                </a:lnTo>
                <a:lnTo>
                  <a:pt x="37151" y="19350"/>
                </a:lnTo>
                <a:lnTo>
                  <a:pt x="37249" y="29131"/>
                </a:lnTo>
                <a:lnTo>
                  <a:pt x="35798" y="33573"/>
                </a:lnTo>
                <a:lnTo>
                  <a:pt x="29988" y="40212"/>
                </a:lnTo>
                <a:lnTo>
                  <a:pt x="26168" y="41871"/>
                </a:lnTo>
                <a:lnTo>
                  <a:pt x="35887" y="41871"/>
                </a:lnTo>
                <a:lnTo>
                  <a:pt x="38271" y="39279"/>
                </a:lnTo>
                <a:lnTo>
                  <a:pt x="42005" y="32109"/>
                </a:lnTo>
                <a:lnTo>
                  <a:pt x="42920" y="28152"/>
                </a:lnTo>
                <a:lnTo>
                  <a:pt x="42941" y="19055"/>
                </a:lnTo>
                <a:lnTo>
                  <a:pt x="42005" y="15008"/>
                </a:lnTo>
                <a:lnTo>
                  <a:pt x="38271" y="7837"/>
                </a:lnTo>
                <a:lnTo>
                  <a:pt x="35817" y="5156"/>
                </a:lnTo>
                <a:close/>
              </a:path>
              <a:path w="43179" h="47625">
                <a:moveTo>
                  <a:pt x="26939" y="10666"/>
                </a:moveTo>
                <a:lnTo>
                  <a:pt x="13423" y="10666"/>
                </a:lnTo>
                <a:lnTo>
                  <a:pt x="13423" y="35471"/>
                </a:lnTo>
                <a:lnTo>
                  <a:pt x="18759" y="35471"/>
                </a:lnTo>
                <a:lnTo>
                  <a:pt x="18759" y="26136"/>
                </a:lnTo>
                <a:lnTo>
                  <a:pt x="26204" y="26136"/>
                </a:lnTo>
                <a:lnTo>
                  <a:pt x="25603" y="25071"/>
                </a:lnTo>
                <a:lnTo>
                  <a:pt x="27025" y="24476"/>
                </a:lnTo>
                <a:lnTo>
                  <a:pt x="28181" y="23601"/>
                </a:lnTo>
                <a:lnTo>
                  <a:pt x="29718" y="21603"/>
                </a:lnTo>
                <a:lnTo>
                  <a:pt x="18759" y="21603"/>
                </a:lnTo>
                <a:lnTo>
                  <a:pt x="18759" y="14936"/>
                </a:lnTo>
                <a:lnTo>
                  <a:pt x="30405" y="14936"/>
                </a:lnTo>
                <a:lnTo>
                  <a:pt x="30405" y="13215"/>
                </a:lnTo>
                <a:lnTo>
                  <a:pt x="26939" y="10666"/>
                </a:lnTo>
                <a:close/>
              </a:path>
              <a:path w="43179" h="47625">
                <a:moveTo>
                  <a:pt x="26204" y="26136"/>
                </a:moveTo>
                <a:lnTo>
                  <a:pt x="20714" y="26136"/>
                </a:lnTo>
                <a:lnTo>
                  <a:pt x="25336" y="35471"/>
                </a:lnTo>
                <a:lnTo>
                  <a:pt x="31470" y="35471"/>
                </a:lnTo>
                <a:lnTo>
                  <a:pt x="26204" y="26136"/>
                </a:lnTo>
                <a:close/>
              </a:path>
              <a:path w="43179" h="47625">
                <a:moveTo>
                  <a:pt x="30405" y="14936"/>
                </a:moveTo>
                <a:lnTo>
                  <a:pt x="23619" y="14936"/>
                </a:lnTo>
                <a:lnTo>
                  <a:pt x="24894" y="16031"/>
                </a:lnTo>
                <a:lnTo>
                  <a:pt x="24894" y="19350"/>
                </a:lnTo>
                <a:lnTo>
                  <a:pt x="24551" y="20196"/>
                </a:lnTo>
                <a:lnTo>
                  <a:pt x="23187" y="21323"/>
                </a:lnTo>
                <a:lnTo>
                  <a:pt x="22283" y="21603"/>
                </a:lnTo>
                <a:lnTo>
                  <a:pt x="29718" y="21603"/>
                </a:lnTo>
                <a:lnTo>
                  <a:pt x="29959" y="21290"/>
                </a:lnTo>
                <a:lnTo>
                  <a:pt x="30314" y="20196"/>
                </a:lnTo>
                <a:lnTo>
                  <a:pt x="30405" y="149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1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919703" y="3442643"/>
            <a:ext cx="8545558" cy="0"/>
          </a:xfrm>
          <a:custGeom>
            <a:avLst/>
            <a:gdLst/>
            <a:ahLst/>
            <a:cxnLst/>
            <a:rect l="l" t="t" r="r" b="b"/>
            <a:pathLst>
              <a:path w="6646545">
                <a:moveTo>
                  <a:pt x="0" y="0"/>
                </a:moveTo>
                <a:lnTo>
                  <a:pt x="3842466" y="0"/>
                </a:lnTo>
                <a:lnTo>
                  <a:pt x="5815624" y="0"/>
                </a:lnTo>
                <a:lnTo>
                  <a:pt x="6542577" y="0"/>
                </a:lnTo>
                <a:lnTo>
                  <a:pt x="6646428" y="0"/>
                </a:lnTo>
              </a:path>
            </a:pathLst>
          </a:custGeom>
          <a:ln w="12701">
            <a:solidFill>
              <a:srgbClr val="C4C4C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1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bject 27">
            <a:extLst>
              <a:ext uri="{FF2B5EF4-FFF2-40B4-BE49-F238E27FC236}">
                <a16:creationId xmlns:a16="http://schemas.microsoft.com/office/drawing/2014/main" id="{1D6334F4-0CC8-EB1C-C838-52A2ECD5F3D9}"/>
              </a:ext>
            </a:extLst>
          </p:cNvPr>
          <p:cNvSpPr/>
          <p:nvPr/>
        </p:nvSpPr>
        <p:spPr>
          <a:xfrm>
            <a:off x="6164724" y="1022523"/>
            <a:ext cx="55517" cy="61232"/>
          </a:xfrm>
          <a:custGeom>
            <a:avLst/>
            <a:gdLst/>
            <a:ahLst/>
            <a:cxnLst/>
            <a:rect l="l" t="t" r="r" b="b"/>
            <a:pathLst>
              <a:path w="43179" h="47625">
                <a:moveTo>
                  <a:pt x="25513" y="0"/>
                </a:moveTo>
                <a:lnTo>
                  <a:pt x="17395" y="0"/>
                </a:lnTo>
                <a:lnTo>
                  <a:pt x="13749" y="1008"/>
                </a:lnTo>
                <a:lnTo>
                  <a:pt x="0" y="28152"/>
                </a:lnTo>
                <a:lnTo>
                  <a:pt x="932" y="32184"/>
                </a:lnTo>
                <a:lnTo>
                  <a:pt x="4665" y="39295"/>
                </a:lnTo>
                <a:lnTo>
                  <a:pt x="7228" y="42066"/>
                </a:lnTo>
                <a:lnTo>
                  <a:pt x="13749" y="46037"/>
                </a:lnTo>
                <a:lnTo>
                  <a:pt x="17395" y="47030"/>
                </a:lnTo>
                <a:lnTo>
                  <a:pt x="25513" y="47030"/>
                </a:lnTo>
                <a:lnTo>
                  <a:pt x="29188" y="46037"/>
                </a:lnTo>
                <a:lnTo>
                  <a:pt x="35708" y="42066"/>
                </a:lnTo>
                <a:lnTo>
                  <a:pt x="35887" y="41871"/>
                </a:lnTo>
                <a:lnTo>
                  <a:pt x="18403" y="41871"/>
                </a:lnTo>
                <a:lnTo>
                  <a:pt x="15692" y="41134"/>
                </a:lnTo>
                <a:lnTo>
                  <a:pt x="10890" y="38167"/>
                </a:lnTo>
                <a:lnTo>
                  <a:pt x="9024" y="36050"/>
                </a:lnTo>
                <a:lnTo>
                  <a:pt x="6357" y="30539"/>
                </a:lnTo>
                <a:lnTo>
                  <a:pt x="5688" y="27324"/>
                </a:lnTo>
                <a:lnTo>
                  <a:pt x="5804" y="19350"/>
                </a:lnTo>
                <a:lnTo>
                  <a:pt x="18403" y="5156"/>
                </a:lnTo>
                <a:lnTo>
                  <a:pt x="35817" y="5156"/>
                </a:lnTo>
                <a:lnTo>
                  <a:pt x="29188" y="1008"/>
                </a:lnTo>
                <a:lnTo>
                  <a:pt x="25513" y="0"/>
                </a:lnTo>
                <a:close/>
              </a:path>
              <a:path w="43179" h="47625">
                <a:moveTo>
                  <a:pt x="35817" y="5156"/>
                </a:moveTo>
                <a:lnTo>
                  <a:pt x="24508" y="5156"/>
                </a:lnTo>
                <a:lnTo>
                  <a:pt x="27247" y="5911"/>
                </a:lnTo>
                <a:lnTo>
                  <a:pt x="32050" y="8935"/>
                </a:lnTo>
                <a:lnTo>
                  <a:pt x="33923" y="11084"/>
                </a:lnTo>
                <a:lnTo>
                  <a:pt x="36583" y="16582"/>
                </a:lnTo>
                <a:lnTo>
                  <a:pt x="37151" y="19350"/>
                </a:lnTo>
                <a:lnTo>
                  <a:pt x="37249" y="29131"/>
                </a:lnTo>
                <a:lnTo>
                  <a:pt x="35798" y="33573"/>
                </a:lnTo>
                <a:lnTo>
                  <a:pt x="29988" y="40212"/>
                </a:lnTo>
                <a:lnTo>
                  <a:pt x="26168" y="41871"/>
                </a:lnTo>
                <a:lnTo>
                  <a:pt x="35887" y="41871"/>
                </a:lnTo>
                <a:lnTo>
                  <a:pt x="38271" y="39279"/>
                </a:lnTo>
                <a:lnTo>
                  <a:pt x="42005" y="32109"/>
                </a:lnTo>
                <a:lnTo>
                  <a:pt x="42920" y="28152"/>
                </a:lnTo>
                <a:lnTo>
                  <a:pt x="42941" y="19055"/>
                </a:lnTo>
                <a:lnTo>
                  <a:pt x="42005" y="15008"/>
                </a:lnTo>
                <a:lnTo>
                  <a:pt x="38271" y="7837"/>
                </a:lnTo>
                <a:lnTo>
                  <a:pt x="35817" y="5156"/>
                </a:lnTo>
                <a:close/>
              </a:path>
              <a:path w="43179" h="47625">
                <a:moveTo>
                  <a:pt x="26939" y="10666"/>
                </a:moveTo>
                <a:lnTo>
                  <a:pt x="13423" y="10666"/>
                </a:lnTo>
                <a:lnTo>
                  <a:pt x="13423" y="35471"/>
                </a:lnTo>
                <a:lnTo>
                  <a:pt x="18759" y="35471"/>
                </a:lnTo>
                <a:lnTo>
                  <a:pt x="18759" y="26136"/>
                </a:lnTo>
                <a:lnTo>
                  <a:pt x="26204" y="26136"/>
                </a:lnTo>
                <a:lnTo>
                  <a:pt x="25603" y="25071"/>
                </a:lnTo>
                <a:lnTo>
                  <a:pt x="27025" y="24476"/>
                </a:lnTo>
                <a:lnTo>
                  <a:pt x="28181" y="23601"/>
                </a:lnTo>
                <a:lnTo>
                  <a:pt x="29718" y="21603"/>
                </a:lnTo>
                <a:lnTo>
                  <a:pt x="18759" y="21603"/>
                </a:lnTo>
                <a:lnTo>
                  <a:pt x="18759" y="14936"/>
                </a:lnTo>
                <a:lnTo>
                  <a:pt x="30405" y="14936"/>
                </a:lnTo>
                <a:lnTo>
                  <a:pt x="30405" y="13215"/>
                </a:lnTo>
                <a:lnTo>
                  <a:pt x="26939" y="10666"/>
                </a:lnTo>
                <a:close/>
              </a:path>
              <a:path w="43179" h="47625">
                <a:moveTo>
                  <a:pt x="26204" y="26136"/>
                </a:moveTo>
                <a:lnTo>
                  <a:pt x="20714" y="26136"/>
                </a:lnTo>
                <a:lnTo>
                  <a:pt x="25336" y="35471"/>
                </a:lnTo>
                <a:lnTo>
                  <a:pt x="31470" y="35471"/>
                </a:lnTo>
                <a:lnTo>
                  <a:pt x="26204" y="26136"/>
                </a:lnTo>
                <a:close/>
              </a:path>
              <a:path w="43179" h="47625">
                <a:moveTo>
                  <a:pt x="30405" y="14936"/>
                </a:moveTo>
                <a:lnTo>
                  <a:pt x="23619" y="14936"/>
                </a:lnTo>
                <a:lnTo>
                  <a:pt x="24894" y="16031"/>
                </a:lnTo>
                <a:lnTo>
                  <a:pt x="24894" y="19350"/>
                </a:lnTo>
                <a:lnTo>
                  <a:pt x="24551" y="20196"/>
                </a:lnTo>
                <a:lnTo>
                  <a:pt x="23187" y="21323"/>
                </a:lnTo>
                <a:lnTo>
                  <a:pt x="22283" y="21603"/>
                </a:lnTo>
                <a:lnTo>
                  <a:pt x="29718" y="21603"/>
                </a:lnTo>
                <a:lnTo>
                  <a:pt x="29959" y="21290"/>
                </a:lnTo>
                <a:lnTo>
                  <a:pt x="30314" y="20196"/>
                </a:lnTo>
                <a:lnTo>
                  <a:pt x="30405" y="149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1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Прямоугольник 7">
            <a:extLst>
              <a:ext uri="{FF2B5EF4-FFF2-40B4-BE49-F238E27FC236}">
                <a16:creationId xmlns:a16="http://schemas.microsoft.com/office/drawing/2014/main" id="{96C04D4A-FD91-5F59-BF84-79EEDDA03C23}"/>
              </a:ext>
            </a:extLst>
          </p:cNvPr>
          <p:cNvSpPr/>
          <p:nvPr/>
        </p:nvSpPr>
        <p:spPr>
          <a:xfrm>
            <a:off x="1378907" y="1664638"/>
            <a:ext cx="98579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SzPct val="300000"/>
              <a:tabLst/>
              <a:defRPr/>
            </a:pPr>
            <a:r>
              <a:rPr lang="az-Latn-AZ" kern="0" dirty="0">
                <a:solidFill>
                  <a:prstClr val="black"/>
                </a:solidFill>
              </a:rPr>
              <a:t>T</a:t>
            </a:r>
            <a:r>
              <a:rPr lang="en-US" kern="0" dirty="0">
                <a:solidFill>
                  <a:prstClr val="black"/>
                </a:solidFill>
              </a:rPr>
              <a:t>ə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rkibində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təsiredici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maddənin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yüksək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konsentrasiyası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var(ketoprofen 5%</a:t>
            </a:r>
            <a:r>
              <a:rPr kumimoji="0" lang="az-Latn-AZ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SzPct val="300000"/>
              <a:tabLst/>
              <a:defRPr/>
            </a:pPr>
            <a:r>
              <a:rPr kumimoji="0" lang="az-Latn-AZ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Tərkibində </a:t>
            </a:r>
            <a:r>
              <a:rPr kumimoji="0" lang="az-Latn-AZ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vazelin</a:t>
            </a:r>
            <a:r>
              <a:rPr kumimoji="0" lang="az-Latn-AZ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var(aktiv maddənin daha dərinə nüfuz etməsinə səbəb olur)</a:t>
            </a: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SzPct val="300000"/>
              <a:tabLst/>
              <a:defRPr/>
            </a:pPr>
            <a:r>
              <a:rPr lang="az-Latn-AZ" kern="0" dirty="0">
                <a:solidFill>
                  <a:prstClr val="black"/>
                </a:solidFill>
              </a:rPr>
              <a:t>Dərini nəmləndirir</a:t>
            </a: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SzPct val="300000"/>
              <a:tabLst/>
              <a:defRPr/>
            </a:pPr>
            <a:r>
              <a:rPr lang="az-Latn-AZ" kern="0" dirty="0">
                <a:solidFill>
                  <a:prstClr val="black"/>
                </a:solidFill>
              </a:rPr>
              <a:t>Qoxusuzdur</a:t>
            </a: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SzPct val="300000"/>
              <a:tabLst/>
              <a:defRPr/>
            </a:pPr>
            <a:r>
              <a:rPr lang="az-Latn-AZ" kern="0" dirty="0">
                <a:solidFill>
                  <a:prstClr val="black"/>
                </a:solidFill>
              </a:rPr>
              <a:t>Artrit,periartekulyar toxumalarda iltihabi prosesləri olan,beldə ağrı olan pasiyentlərə göstərişdir</a:t>
            </a: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SzPct val="300000"/>
              <a:tabLst/>
              <a:defRPr/>
            </a:pPr>
            <a:r>
              <a:rPr lang="az-Latn-AZ" kern="0" dirty="0">
                <a:solidFill>
                  <a:prstClr val="black"/>
                </a:solidFill>
              </a:rPr>
              <a:t>İltihab ocağında uzun müddət qaldığı üçün</a:t>
            </a:r>
            <a:r>
              <a:rPr lang="az-Latn-AZ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r>
              <a:rPr lang="az-Latn-AZ" b="1" kern="0" dirty="0">
                <a:solidFill>
                  <a:srgbClr val="FF0000"/>
                </a:solidFill>
              </a:rPr>
              <a:t> güclü iltihabəleyhinə təsiri var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AF17"/>
              </a:buClr>
              <a:buSzTx/>
              <a:buFontTx/>
              <a:buNone/>
              <a:tabLst/>
              <a:defRPr/>
            </a:pPr>
            <a:endParaRPr lang="az-Latn-AZ" kern="0" dirty="0">
              <a:solidFill>
                <a:prstClr val="black"/>
              </a:solidFill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AF17"/>
              </a:buClr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68359461-7AD9-6A98-9141-36CA886304FE}"/>
              </a:ext>
            </a:extLst>
          </p:cNvPr>
          <p:cNvSpPr/>
          <p:nvPr/>
        </p:nvSpPr>
        <p:spPr>
          <a:xfrm>
            <a:off x="1252386" y="2044587"/>
            <a:ext cx="119501" cy="112016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C29543AE-105D-87A4-AD65-59FEEE56FA12}"/>
              </a:ext>
            </a:extLst>
          </p:cNvPr>
          <p:cNvSpPr/>
          <p:nvPr/>
        </p:nvSpPr>
        <p:spPr>
          <a:xfrm>
            <a:off x="1252386" y="2308868"/>
            <a:ext cx="119501" cy="112016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1FB0CF54-D226-4023-2690-463469BA9928}"/>
              </a:ext>
            </a:extLst>
          </p:cNvPr>
          <p:cNvSpPr/>
          <p:nvPr/>
        </p:nvSpPr>
        <p:spPr>
          <a:xfrm>
            <a:off x="1252744" y="2614939"/>
            <a:ext cx="119501" cy="112016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28C4FCF2-722E-1AA7-C521-B2658E88C76A}"/>
              </a:ext>
            </a:extLst>
          </p:cNvPr>
          <p:cNvSpPr/>
          <p:nvPr/>
        </p:nvSpPr>
        <p:spPr>
          <a:xfrm>
            <a:off x="1259407" y="2883572"/>
            <a:ext cx="119501" cy="112016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DD5FF471-1AC3-8186-8A79-1B844579381C}"/>
              </a:ext>
            </a:extLst>
          </p:cNvPr>
          <p:cNvSpPr/>
          <p:nvPr/>
        </p:nvSpPr>
        <p:spPr>
          <a:xfrm>
            <a:off x="1256948" y="3145305"/>
            <a:ext cx="119501" cy="112016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5384AFB3-98F4-A158-86C5-DD0797D1C83E}"/>
              </a:ext>
            </a:extLst>
          </p:cNvPr>
          <p:cNvSpPr/>
          <p:nvPr/>
        </p:nvSpPr>
        <p:spPr>
          <a:xfrm>
            <a:off x="1252386" y="1803389"/>
            <a:ext cx="119501" cy="112016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7">
            <a:extLst>
              <a:ext uri="{FF2B5EF4-FFF2-40B4-BE49-F238E27FC236}">
                <a16:creationId xmlns:a16="http://schemas.microsoft.com/office/drawing/2014/main" id="{07F4D5A5-CCD0-7650-06A6-51248C6BC759}"/>
              </a:ext>
            </a:extLst>
          </p:cNvPr>
          <p:cNvSpPr/>
          <p:nvPr/>
        </p:nvSpPr>
        <p:spPr>
          <a:xfrm>
            <a:off x="1391763" y="4539841"/>
            <a:ext cx="101014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SzPct val="300000"/>
              <a:tabLst/>
              <a:defRPr/>
            </a:pPr>
            <a:r>
              <a:rPr lang="az-Latn-AZ" sz="1400" kern="0" dirty="0">
                <a:solidFill>
                  <a:prstClr val="black"/>
                </a:solidFill>
              </a:rPr>
              <a:t>T</a:t>
            </a:r>
            <a:r>
              <a:rPr lang="en-US" kern="0" dirty="0" err="1">
                <a:solidFill>
                  <a:prstClr val="black"/>
                </a:solidFill>
              </a:rPr>
              <a:t>ərkibində</a:t>
            </a:r>
            <a:r>
              <a:rPr lang="en-US" kern="0" dirty="0">
                <a:solidFill>
                  <a:prstClr val="black"/>
                </a:solidFill>
              </a:rPr>
              <a:t> </a:t>
            </a:r>
            <a:r>
              <a:rPr lang="az-Latn-AZ" b="1" kern="0" dirty="0">
                <a:solidFill>
                  <a:schemeClr val="accent2"/>
                </a:solidFill>
              </a:rPr>
              <a:t>lavanda efir yağı</a:t>
            </a:r>
            <a:r>
              <a:rPr lang="az-Latn-AZ" kern="0" dirty="0">
                <a:solidFill>
                  <a:prstClr val="black"/>
                </a:solidFill>
              </a:rPr>
              <a:t> var</a:t>
            </a:r>
            <a:r>
              <a:rPr lang="en-US" kern="0" dirty="0">
                <a:solidFill>
                  <a:prstClr val="black"/>
                </a:solidFill>
              </a:rPr>
              <a:t>(</a:t>
            </a:r>
            <a:r>
              <a:rPr lang="az-Latn-AZ" b="1" kern="0" dirty="0">
                <a:solidFill>
                  <a:srgbClr val="FF0000"/>
                </a:solidFill>
              </a:rPr>
              <a:t>əlavə iltihabəleyhinə və yüngül sərinləşdirici təsir</a:t>
            </a:r>
            <a:r>
              <a:rPr lang="az-Latn-AZ" kern="0" dirty="0">
                <a:solidFill>
                  <a:prstClr val="black"/>
                </a:solidFill>
              </a:rPr>
              <a:t>)</a:t>
            </a: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SzPct val="300000"/>
              <a:tabLst/>
              <a:defRPr/>
            </a:pPr>
            <a:r>
              <a:rPr lang="az-Latn-AZ" kern="0" dirty="0">
                <a:solidFill>
                  <a:prstClr val="black"/>
                </a:solidFill>
              </a:rPr>
              <a:t>yağlı ləkə izi qalmır</a:t>
            </a: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SzPct val="300000"/>
              <a:tabLst/>
              <a:defRPr/>
            </a:pPr>
            <a:r>
              <a:rPr lang="az-Latn-AZ" kern="0" dirty="0">
                <a:solidFill>
                  <a:prstClr val="black"/>
                </a:solidFill>
              </a:rPr>
              <a:t>Tez nüfuz edir</a:t>
            </a: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SzPct val="300000"/>
              <a:tabLst/>
              <a:defRPr/>
            </a:pPr>
            <a:r>
              <a:rPr lang="az-Latn-AZ" kern="0" dirty="0">
                <a:solidFill>
                  <a:prstClr val="black"/>
                </a:solidFill>
              </a:rPr>
              <a:t>Qoxusuzdur</a:t>
            </a: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SzPct val="300000"/>
              <a:tabLst/>
              <a:defRPr/>
            </a:pPr>
            <a:r>
              <a:rPr lang="az-Latn-AZ" kern="0" dirty="0">
                <a:solidFill>
                  <a:prstClr val="black"/>
                </a:solidFill>
              </a:rPr>
              <a:t>Travma,vətər və bağların zədələnməsi,</a:t>
            </a:r>
            <a:r>
              <a:rPr lang="ru-RU" kern="0" dirty="0">
                <a:solidFill>
                  <a:prstClr val="black"/>
                </a:solidFill>
              </a:rPr>
              <a:t> </a:t>
            </a:r>
            <a:r>
              <a:rPr lang="az-Latn-AZ" kern="0" dirty="0">
                <a:solidFill>
                  <a:prstClr val="black"/>
                </a:solidFill>
              </a:rPr>
              <a:t>burxulma və zədəsi, artritin ağırlaşmayan forması olan pasiyentlərə göstərişdir</a:t>
            </a: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SzPct val="300000"/>
              <a:tabLst/>
              <a:defRPr/>
            </a:pPr>
            <a:r>
              <a:rPr lang="az-Latn-AZ" kern="0" dirty="0">
                <a:solidFill>
                  <a:prstClr val="black"/>
                </a:solidFill>
              </a:rPr>
              <a:t>Orta və zəif ağrılar zamanı monoterapiyada  effektivdir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CAF17"/>
              </a:buClr>
              <a:buSzTx/>
              <a:buFontTx/>
              <a:buNone/>
              <a:tabLst/>
              <a:defRPr/>
            </a:pP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66939840-32D0-036D-DA1B-3C6B1721AE02}"/>
              </a:ext>
            </a:extLst>
          </p:cNvPr>
          <p:cNvSpPr/>
          <p:nvPr/>
        </p:nvSpPr>
        <p:spPr>
          <a:xfrm>
            <a:off x="1252384" y="6332262"/>
            <a:ext cx="119501" cy="112016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D986E1AB-01D6-55BD-A98A-1D29AF3C48CB}"/>
              </a:ext>
            </a:extLst>
          </p:cNvPr>
          <p:cNvSpPr/>
          <p:nvPr/>
        </p:nvSpPr>
        <p:spPr>
          <a:xfrm>
            <a:off x="1252384" y="5785828"/>
            <a:ext cx="119501" cy="112016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60DB3611-CE5B-743B-F0F5-7BBCC8ED8DF3}"/>
              </a:ext>
            </a:extLst>
          </p:cNvPr>
          <p:cNvSpPr/>
          <p:nvPr/>
        </p:nvSpPr>
        <p:spPr>
          <a:xfrm>
            <a:off x="1259666" y="5521142"/>
            <a:ext cx="119501" cy="112016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66932A91-D228-BD09-4DF1-D3D4AD831271}"/>
              </a:ext>
            </a:extLst>
          </p:cNvPr>
          <p:cNvSpPr/>
          <p:nvPr/>
        </p:nvSpPr>
        <p:spPr>
          <a:xfrm>
            <a:off x="1259406" y="5204740"/>
            <a:ext cx="119501" cy="112016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B10104C3-016F-D015-A064-6FF3CEB79A9D}"/>
              </a:ext>
            </a:extLst>
          </p:cNvPr>
          <p:cNvSpPr/>
          <p:nvPr/>
        </p:nvSpPr>
        <p:spPr>
          <a:xfrm>
            <a:off x="1252385" y="4956653"/>
            <a:ext cx="119501" cy="112016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9E84E78B-CAA3-44C8-284C-8F102C0F9FB0}"/>
              </a:ext>
            </a:extLst>
          </p:cNvPr>
          <p:cNvSpPr/>
          <p:nvPr/>
        </p:nvSpPr>
        <p:spPr>
          <a:xfrm>
            <a:off x="1261492" y="4682106"/>
            <a:ext cx="119501" cy="112016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751C70-348A-206C-1A33-A108B2DA453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148" t="37751" r="11160" b="39068"/>
          <a:stretch/>
        </p:blipFill>
        <p:spPr>
          <a:xfrm>
            <a:off x="1177247" y="3546730"/>
            <a:ext cx="3202992" cy="93716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5665492-34D0-4AC3-B219-16C38DF705FC}"/>
              </a:ext>
            </a:extLst>
          </p:cNvPr>
          <p:cNvSpPr/>
          <p:nvPr/>
        </p:nvSpPr>
        <p:spPr>
          <a:xfrm>
            <a:off x="9230264" y="6262777"/>
            <a:ext cx="1709352" cy="506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9C9AAEA-808D-486A-AC2B-9A3D31D53A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17" y="6501875"/>
            <a:ext cx="1394768" cy="187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1600" y="209551"/>
            <a:ext cx="103327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2400" b="1" dirty="0">
                <a:solidFill>
                  <a:srgbClr val="DE6614"/>
                </a:solidFill>
              </a:rPr>
              <a:t>QSİƏP</a:t>
            </a:r>
            <a:r>
              <a:rPr lang="en-US" sz="2400" b="1" dirty="0">
                <a:solidFill>
                  <a:srgbClr val="DE6614"/>
                </a:solidFill>
              </a:rPr>
              <a:t>-l</a:t>
            </a:r>
            <a:r>
              <a:rPr lang="az-Latn-AZ" sz="2400" b="1" dirty="0">
                <a:solidFill>
                  <a:srgbClr val="DE6614"/>
                </a:solidFill>
              </a:rPr>
              <a:t>a</a:t>
            </a:r>
            <a:r>
              <a:rPr lang="en-US" sz="2400" b="1" dirty="0">
                <a:solidFill>
                  <a:srgbClr val="DE6614"/>
                </a:solidFill>
              </a:rPr>
              <a:t>r</a:t>
            </a:r>
            <a:r>
              <a:rPr lang="az-Latn-AZ" sz="2400" b="1" dirty="0">
                <a:solidFill>
                  <a:srgbClr val="DE6614"/>
                </a:solidFill>
              </a:rPr>
              <a:t>ı</a:t>
            </a:r>
            <a:r>
              <a:rPr lang="en-US" sz="2400" b="1" dirty="0">
                <a:solidFill>
                  <a:srgbClr val="DE6614"/>
                </a:solidFill>
              </a:rPr>
              <a:t>n gel </a:t>
            </a:r>
            <a:r>
              <a:rPr lang="en-US" sz="2400" b="1" dirty="0" err="1">
                <a:solidFill>
                  <a:srgbClr val="DE6614"/>
                </a:solidFill>
              </a:rPr>
              <a:t>və</a:t>
            </a:r>
            <a:r>
              <a:rPr lang="en-US" sz="2400" b="1" dirty="0">
                <a:solidFill>
                  <a:srgbClr val="DE6614"/>
                </a:solidFill>
              </a:rPr>
              <a:t> </a:t>
            </a:r>
            <a:r>
              <a:rPr lang="en-US" sz="2400" b="1" dirty="0" err="1">
                <a:solidFill>
                  <a:srgbClr val="DE6614"/>
                </a:solidFill>
              </a:rPr>
              <a:t>krem</a:t>
            </a:r>
            <a:r>
              <a:rPr lang="en-US" sz="2400" b="1" dirty="0">
                <a:solidFill>
                  <a:srgbClr val="DE6614"/>
                </a:solidFill>
              </a:rPr>
              <a:t> </a:t>
            </a:r>
            <a:r>
              <a:rPr lang="en-US" sz="2400" b="1" dirty="0" err="1">
                <a:solidFill>
                  <a:srgbClr val="DE6614"/>
                </a:solidFill>
              </a:rPr>
              <a:t>şəklində</a:t>
            </a:r>
            <a:r>
              <a:rPr lang="en-US" sz="2400" b="1" dirty="0">
                <a:solidFill>
                  <a:srgbClr val="DE6614"/>
                </a:solidFill>
              </a:rPr>
              <a:t> </a:t>
            </a:r>
            <a:r>
              <a:rPr lang="en-US" sz="2400" b="1" dirty="0" err="1">
                <a:solidFill>
                  <a:srgbClr val="DE6614"/>
                </a:solidFill>
              </a:rPr>
              <a:t>yerli</a:t>
            </a:r>
            <a:r>
              <a:rPr lang="en-US" sz="2400" b="1" dirty="0">
                <a:solidFill>
                  <a:srgbClr val="DE6614"/>
                </a:solidFill>
              </a:rPr>
              <a:t> </a:t>
            </a:r>
            <a:r>
              <a:rPr lang="az-Latn-AZ" sz="2400" b="1" dirty="0">
                <a:solidFill>
                  <a:srgbClr val="DE6614"/>
                </a:solidFill>
              </a:rPr>
              <a:t>istifadəsi</a:t>
            </a:r>
            <a:r>
              <a:rPr lang="en-US" sz="2400" b="1" dirty="0">
                <a:solidFill>
                  <a:srgbClr val="DE6614"/>
                </a:solidFill>
              </a:rPr>
              <a:t> </a:t>
            </a:r>
            <a:r>
              <a:rPr lang="en-US" sz="2400" b="1" dirty="0" err="1">
                <a:solidFill>
                  <a:srgbClr val="DE6614"/>
                </a:solidFill>
              </a:rPr>
              <a:t>təhlükəsizliyi</a:t>
            </a:r>
            <a:r>
              <a:rPr lang="en-US" sz="2400" b="1" dirty="0">
                <a:solidFill>
                  <a:srgbClr val="DE6614"/>
                </a:solidFill>
              </a:rPr>
              <a:t> </a:t>
            </a:r>
            <a:r>
              <a:rPr lang="en-US" sz="2400" b="1" dirty="0" err="1">
                <a:solidFill>
                  <a:srgbClr val="DE6614"/>
                </a:solidFill>
              </a:rPr>
              <a:t>artırır</a:t>
            </a:r>
            <a:r>
              <a:rPr lang="en-US" sz="2400" b="1" dirty="0">
                <a:solidFill>
                  <a:srgbClr val="DE6614"/>
                </a:solidFill>
              </a:rPr>
              <a:t> </a:t>
            </a:r>
            <a:r>
              <a:rPr lang="en-US" sz="2400" b="1" dirty="0" err="1">
                <a:solidFill>
                  <a:srgbClr val="DE6614"/>
                </a:solidFill>
              </a:rPr>
              <a:t>və</a:t>
            </a:r>
            <a:r>
              <a:rPr lang="en-US" sz="2400" b="1" dirty="0">
                <a:solidFill>
                  <a:srgbClr val="DE6614"/>
                </a:solidFill>
              </a:rPr>
              <a:t> </a:t>
            </a:r>
            <a:r>
              <a:rPr lang="az-Latn-AZ" sz="2400" b="1" dirty="0">
                <a:solidFill>
                  <a:srgbClr val="DE6614"/>
                </a:solidFill>
              </a:rPr>
              <a:t>per</a:t>
            </a:r>
            <a:r>
              <a:rPr lang="en-US" sz="2400" b="1" dirty="0">
                <a:solidFill>
                  <a:srgbClr val="DE6614"/>
                </a:solidFill>
              </a:rPr>
              <a:t>oral</a:t>
            </a:r>
            <a:r>
              <a:rPr lang="az-Latn-AZ" sz="2400" b="1" dirty="0">
                <a:solidFill>
                  <a:srgbClr val="DE6614"/>
                </a:solidFill>
              </a:rPr>
              <a:t>,</a:t>
            </a:r>
            <a:r>
              <a:rPr lang="en-US" sz="2400" b="1" dirty="0">
                <a:solidFill>
                  <a:srgbClr val="DE6614"/>
                </a:solidFill>
              </a:rPr>
              <a:t> parenteral </a:t>
            </a:r>
            <a:r>
              <a:rPr lang="en-US" sz="2400" b="1" dirty="0" err="1">
                <a:solidFill>
                  <a:srgbClr val="DE6614"/>
                </a:solidFill>
              </a:rPr>
              <a:t>olaraq</a:t>
            </a:r>
            <a:r>
              <a:rPr lang="en-US" sz="2400" b="1" dirty="0">
                <a:solidFill>
                  <a:srgbClr val="DE6614"/>
                </a:solidFill>
              </a:rPr>
              <a:t> </a:t>
            </a:r>
            <a:r>
              <a:rPr lang="en-US" sz="2400" b="1" dirty="0" err="1">
                <a:solidFill>
                  <a:srgbClr val="DE6614"/>
                </a:solidFill>
              </a:rPr>
              <a:t>istifadə</a:t>
            </a:r>
            <a:r>
              <a:rPr lang="en-US" sz="2400" b="1" dirty="0">
                <a:solidFill>
                  <a:srgbClr val="DE6614"/>
                </a:solidFill>
              </a:rPr>
              <a:t> </a:t>
            </a:r>
            <a:r>
              <a:rPr lang="en-US" sz="2400" b="1" dirty="0" err="1">
                <a:solidFill>
                  <a:srgbClr val="DE6614"/>
                </a:solidFill>
              </a:rPr>
              <a:t>edilən</a:t>
            </a:r>
            <a:r>
              <a:rPr lang="en-US" sz="2400" b="1" dirty="0">
                <a:solidFill>
                  <a:srgbClr val="DE6614"/>
                </a:solidFill>
              </a:rPr>
              <a:t> </a:t>
            </a:r>
            <a:r>
              <a:rPr lang="az-Latn-AZ" sz="2400" b="1" dirty="0">
                <a:solidFill>
                  <a:srgbClr val="DE6614"/>
                </a:solidFill>
              </a:rPr>
              <a:t>QSİƏP</a:t>
            </a:r>
            <a:r>
              <a:rPr lang="en-US" sz="2400" b="1" dirty="0">
                <a:solidFill>
                  <a:srgbClr val="DE6614"/>
                </a:solidFill>
              </a:rPr>
              <a:t>-l</a:t>
            </a:r>
            <a:r>
              <a:rPr lang="az-Latn-AZ" sz="2400" b="1" dirty="0">
                <a:solidFill>
                  <a:srgbClr val="DE6614"/>
                </a:solidFill>
              </a:rPr>
              <a:t>a</a:t>
            </a:r>
            <a:r>
              <a:rPr lang="en-US" sz="2400" b="1" dirty="0">
                <a:solidFill>
                  <a:srgbClr val="DE6614"/>
                </a:solidFill>
              </a:rPr>
              <a:t>r</a:t>
            </a:r>
            <a:r>
              <a:rPr lang="az-Latn-AZ" sz="2400" b="1" dirty="0">
                <a:solidFill>
                  <a:srgbClr val="DE6614"/>
                </a:solidFill>
              </a:rPr>
              <a:t>ı</a:t>
            </a:r>
            <a:r>
              <a:rPr lang="en-US" sz="2400" b="1" dirty="0">
                <a:solidFill>
                  <a:srgbClr val="DE6614"/>
                </a:solidFill>
              </a:rPr>
              <a:t>n </a:t>
            </a:r>
            <a:r>
              <a:rPr lang="en-US" sz="2400" b="1" dirty="0" err="1">
                <a:solidFill>
                  <a:srgbClr val="DE6614"/>
                </a:solidFill>
              </a:rPr>
              <a:t>dozasını</a:t>
            </a:r>
            <a:r>
              <a:rPr lang="en-US" sz="2400" b="1" dirty="0">
                <a:solidFill>
                  <a:srgbClr val="DE6614"/>
                </a:solidFill>
              </a:rPr>
              <a:t> </a:t>
            </a:r>
            <a:r>
              <a:rPr lang="en-US" sz="2400" b="1" dirty="0" err="1">
                <a:solidFill>
                  <a:srgbClr val="DE6614"/>
                </a:solidFill>
              </a:rPr>
              <a:t>azaltmağa</a:t>
            </a:r>
            <a:r>
              <a:rPr lang="en-US" sz="2400" b="1" dirty="0">
                <a:solidFill>
                  <a:srgbClr val="DE6614"/>
                </a:solidFill>
              </a:rPr>
              <a:t> </a:t>
            </a:r>
            <a:r>
              <a:rPr lang="en-US" sz="2400" b="1" dirty="0" err="1">
                <a:solidFill>
                  <a:srgbClr val="DE6614"/>
                </a:solidFill>
              </a:rPr>
              <a:t>imkan</a:t>
            </a:r>
            <a:r>
              <a:rPr lang="en-US" sz="2400" b="1" dirty="0">
                <a:solidFill>
                  <a:srgbClr val="DE6614"/>
                </a:solidFill>
              </a:rPr>
              <a:t> </a:t>
            </a:r>
            <a:r>
              <a:rPr lang="en-US" sz="2400" b="1" dirty="0" err="1">
                <a:solidFill>
                  <a:srgbClr val="DE6614"/>
                </a:solidFill>
              </a:rPr>
              <a:t>verir</a:t>
            </a:r>
            <a:r>
              <a:rPr lang="en-US" sz="2400" b="1" dirty="0">
                <a:solidFill>
                  <a:srgbClr val="DE6614"/>
                </a:solidFill>
              </a:rPr>
              <a:t>.</a:t>
            </a:r>
            <a:r>
              <a:rPr lang="ru-RU" sz="2400" b="1" dirty="0">
                <a:solidFill>
                  <a:srgbClr val="DE6614"/>
                </a:solidFill>
              </a:rPr>
              <a:t>¹</a:t>
            </a:r>
            <a:br>
              <a:rPr lang="ru-RU" sz="2000" b="1" dirty="0">
                <a:solidFill>
                  <a:srgbClr val="DE6614"/>
                </a:solidFill>
              </a:rPr>
            </a:br>
            <a:br>
              <a:rPr lang="ru-RU" sz="2000" dirty="0">
                <a:solidFill>
                  <a:srgbClr val="DE6614"/>
                </a:solidFill>
              </a:rPr>
            </a:br>
            <a:br>
              <a:rPr lang="ru-RU" sz="2000" dirty="0"/>
            </a:br>
            <a:r>
              <a:rPr lang="ru-RU" sz="2000" dirty="0"/>
              <a:t> </a:t>
            </a:r>
            <a:endParaRPr lang="en-US" sz="2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066852" y="5056094"/>
            <a:ext cx="1029148" cy="344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5066852" y="5056094"/>
            <a:ext cx="941023" cy="472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42" y="2132643"/>
            <a:ext cx="5249784" cy="3959571"/>
          </a:xfrm>
          <a:prstGeom prst="rect">
            <a:avLst/>
          </a:prstGeom>
        </p:spPr>
      </p:pic>
      <p:pic>
        <p:nvPicPr>
          <p:cNvPr id="19" name="Picture 8" descr="Znalezione obrazy dla zapytania magnifier png">
            <a:extLst>
              <a:ext uri="{FF2B5EF4-FFF2-40B4-BE49-F238E27FC236}">
                <a16:creationId xmlns:a16="http://schemas.microsoft.com/office/drawing/2014/main" id="{25A209E6-E6C6-479A-92F0-0AADD39ED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242" y="1537945"/>
            <a:ext cx="728933" cy="76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1566" y="3877341"/>
            <a:ext cx="3786296" cy="13739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80792" y="1975649"/>
            <a:ext cx="172122" cy="155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AEE744-C7FB-4602-8382-39446A495A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22" t="38677" r="11262" b="37140"/>
          <a:stretch/>
        </p:blipFill>
        <p:spPr>
          <a:xfrm>
            <a:off x="6396814" y="5275870"/>
            <a:ext cx="3798465" cy="1127783"/>
          </a:xfrm>
          <a:prstGeom prst="rect">
            <a:avLst/>
          </a:prstGeom>
        </p:spPr>
      </p:pic>
      <p:sp>
        <p:nvSpPr>
          <p:cNvPr id="16" name="Prostokąt: zaokrąglone rogi 12">
            <a:extLst>
              <a:ext uri="{FF2B5EF4-FFF2-40B4-BE49-F238E27FC236}">
                <a16:creationId xmlns:a16="http://schemas.microsoft.com/office/drawing/2014/main" id="{8F129AB4-6B2E-41D3-94A2-53878A4A7AE7}"/>
              </a:ext>
            </a:extLst>
          </p:cNvPr>
          <p:cNvSpPr/>
          <p:nvPr/>
        </p:nvSpPr>
        <p:spPr>
          <a:xfrm>
            <a:off x="7201261" y="1790383"/>
            <a:ext cx="3540217" cy="2021588"/>
          </a:xfrm>
          <a:prstGeom prst="roundRect">
            <a:avLst/>
          </a:prstGeom>
          <a:noFill/>
          <a:ln w="34925" cap="sq" cmpd="sng">
            <a:solidFill>
              <a:srgbClr val="F476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4E4E4E"/>
              </a:solidFill>
            </a:endParaRPr>
          </a:p>
        </p:txBody>
      </p:sp>
      <p:sp>
        <p:nvSpPr>
          <p:cNvPr id="20" name="Прямоугольник 17">
            <a:extLst>
              <a:ext uri="{FF2B5EF4-FFF2-40B4-BE49-F238E27FC236}">
                <a16:creationId xmlns:a16="http://schemas.microsoft.com/office/drawing/2014/main" id="{6CB520E4-2497-4EA1-B758-20678D533991}"/>
              </a:ext>
            </a:extLst>
          </p:cNvPr>
          <p:cNvSpPr/>
          <p:nvPr/>
        </p:nvSpPr>
        <p:spPr>
          <a:xfrm>
            <a:off x="7339523" y="2113241"/>
            <a:ext cx="3169415" cy="1359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DE6614"/>
                </a:solidFill>
              </a:rPr>
              <a:t>Ketoprofen</a:t>
            </a:r>
            <a:r>
              <a:rPr lang="az-Latn-AZ" sz="2000" b="1" dirty="0">
                <a:solidFill>
                  <a:srgbClr val="DE6614"/>
                </a:solidFill>
              </a:rPr>
              <a:t>in</a:t>
            </a:r>
            <a:r>
              <a:rPr lang="en-US" sz="2000" b="1" dirty="0">
                <a:solidFill>
                  <a:srgbClr val="DE6614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oynaqların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toxumalarında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toplan</a:t>
            </a:r>
            <a:r>
              <a:rPr lang="az-Latn-AZ" sz="2000" b="1" dirty="0">
                <a:solidFill>
                  <a:schemeClr val="tx1"/>
                </a:solidFill>
              </a:rPr>
              <a:t>ma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konsentrasiyası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plazmadakından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100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dəfə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çox</a:t>
            </a:r>
            <a:r>
              <a:rPr lang="az-Latn-AZ" sz="2000" b="1" dirty="0">
                <a:solidFill>
                  <a:schemeClr val="tx1"/>
                </a:solidFill>
              </a:rPr>
              <a:t>dur </a:t>
            </a:r>
            <a:r>
              <a:rPr lang="ru-RU" sz="2000" b="1" baseline="30000" dirty="0">
                <a:solidFill>
                  <a:schemeClr val="tx1"/>
                </a:solidFill>
              </a:rPr>
              <a:t>3</a:t>
            </a:r>
            <a:r>
              <a:rPr lang="ru-BY" sz="2000" b="1" dirty="0">
                <a:solidFill>
                  <a:schemeClr val="tx1"/>
                </a:solidFill>
              </a:rPr>
              <a:t>.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3">
            <a:extLst>
              <a:ext uri="{FF2B5EF4-FFF2-40B4-BE49-F238E27FC236}">
                <a16:creationId xmlns:a16="http://schemas.microsoft.com/office/drawing/2014/main" id="{A903B12F-A14B-4EA7-8ABE-0D920F9B2588}"/>
              </a:ext>
            </a:extLst>
          </p:cNvPr>
          <p:cNvSpPr/>
          <p:nvPr/>
        </p:nvSpPr>
        <p:spPr>
          <a:xfrm>
            <a:off x="101600" y="6403653"/>
            <a:ext cx="10332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ru-RU" sz="800" dirty="0">
                <a:latin typeface="Arial" panose="020B0604020202020204" pitchFamily="34" charset="0"/>
              </a:rPr>
              <a:t>О.В.Котова. Преимущества локальной терапии в противовоспалительной и обезболивающей терапии. </a:t>
            </a:r>
            <a:r>
              <a:rPr lang="en-US" sz="800" dirty="0" err="1">
                <a:latin typeface="Arial" panose="020B0604020202020204" pitchFamily="34" charset="0"/>
              </a:rPr>
              <a:t>Consilium</a:t>
            </a:r>
            <a:r>
              <a:rPr lang="en-US" sz="800" dirty="0">
                <a:latin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</a:rPr>
              <a:t>Medicum</a:t>
            </a:r>
            <a:r>
              <a:rPr lang="en-US" sz="800" dirty="0">
                <a:latin typeface="Arial" panose="020B0604020202020204" pitchFamily="34" charset="0"/>
              </a:rPr>
              <a:t>. 2014; 02: 74-77</a:t>
            </a:r>
            <a:r>
              <a:rPr lang="ru-RU" sz="800" dirty="0">
                <a:latin typeface="Arial" panose="020B0604020202020204" pitchFamily="34" charset="0"/>
              </a:rPr>
              <a:t>.</a:t>
            </a:r>
            <a:endParaRPr lang="en-US" sz="800" dirty="0">
              <a:latin typeface="Arial" panose="020B0604020202020204" pitchFamily="34" charset="0"/>
            </a:endParaRPr>
          </a:p>
          <a:p>
            <a:pPr marL="228600" indent="-228600">
              <a:buFontTx/>
              <a:buAutoNum type="arabicPeriod"/>
            </a:pPr>
            <a:r>
              <a:rPr lang="it-IT" sz="800" dirty="0"/>
              <a:t>Ballerini R, </a:t>
            </a:r>
            <a:r>
              <a:rPr lang="it-IT" sz="800" dirty="0" err="1"/>
              <a:t>Casins</a:t>
            </a:r>
            <a:r>
              <a:rPr lang="it-IT" sz="800" dirty="0"/>
              <a:t> A, </a:t>
            </a:r>
            <a:r>
              <a:rPr lang="it-IT" sz="800" dirty="0" err="1"/>
              <a:t>Chinol</a:t>
            </a:r>
            <a:r>
              <a:rPr lang="it-IT" sz="800" dirty="0"/>
              <a:t> M, </a:t>
            </a:r>
            <a:r>
              <a:rPr lang="it-IT" sz="800" dirty="0" err="1"/>
              <a:t>Giaccai</a:t>
            </a:r>
            <a:r>
              <a:rPr lang="it-IT" sz="800" dirty="0"/>
              <a:t> L, Salvi M. </a:t>
            </a:r>
            <a:r>
              <a:rPr lang="en-US" sz="800" dirty="0"/>
              <a:t>Study on the absorption of </a:t>
            </a:r>
            <a:r>
              <a:rPr lang="en-US" sz="800" dirty="0" err="1"/>
              <a:t>ketoprofen</a:t>
            </a:r>
            <a:r>
              <a:rPr lang="en-US" sz="800" dirty="0"/>
              <a:t> topically administered in man: comparison between tissue and plasma levels. </a:t>
            </a:r>
            <a:r>
              <a:rPr lang="en-US" sz="800" dirty="0" err="1"/>
              <a:t>Int</a:t>
            </a:r>
            <a:r>
              <a:rPr lang="en-US" sz="800" dirty="0"/>
              <a:t> J </a:t>
            </a:r>
            <a:r>
              <a:rPr lang="en-US" sz="800" dirty="0" err="1"/>
              <a:t>Clin</a:t>
            </a:r>
            <a:r>
              <a:rPr lang="en-US" sz="800" dirty="0"/>
              <a:t> </a:t>
            </a:r>
            <a:r>
              <a:rPr lang="en-US" sz="800" dirty="0" err="1"/>
              <a:t>Pharmacol</a:t>
            </a:r>
            <a:r>
              <a:rPr lang="en-US" sz="800" dirty="0"/>
              <a:t> Res.</a:t>
            </a:r>
            <a:r>
              <a:rPr lang="fr-FR" sz="800" dirty="0"/>
              <a:t> 1986;6(1):69-72.</a:t>
            </a:r>
          </a:p>
          <a:p>
            <a:pPr marL="228600" indent="-228600">
              <a:buFontTx/>
              <a:buAutoNum type="arabicPeriod"/>
            </a:pPr>
            <a:r>
              <a:rPr lang="en-US" sz="800" i="1" dirty="0"/>
              <a:t>S. </a:t>
            </a:r>
            <a:r>
              <a:rPr lang="en-US" sz="800" dirty="0"/>
              <a:t>C</a:t>
            </a:r>
            <a:r>
              <a:rPr lang="ru-RU" sz="800" dirty="0" err="1"/>
              <a:t>оасс</a:t>
            </a:r>
            <a:r>
              <a:rPr lang="en-US" sz="800" dirty="0" err="1"/>
              <a:t>ioli</a:t>
            </a:r>
            <a:r>
              <a:rPr lang="ru-RU" sz="800" dirty="0"/>
              <a:t>,</a:t>
            </a:r>
            <a:r>
              <a:rPr lang="en-US" sz="800" dirty="0"/>
              <a:t> </a:t>
            </a:r>
            <a:r>
              <a:rPr lang="en-US" sz="800" dirty="0" err="1"/>
              <a:t>Ketoprofen</a:t>
            </a:r>
            <a:r>
              <a:rPr lang="en-US" sz="800" dirty="0"/>
              <a:t> 2.5% gel: a clinical overview</a:t>
            </a:r>
            <a:r>
              <a:rPr lang="ru-RU" sz="800" dirty="0"/>
              <a:t>. </a:t>
            </a:r>
            <a:r>
              <a:rPr lang="en-US" sz="800" dirty="0"/>
              <a:t>European Review for Medical and Pharmacological Sciences</a:t>
            </a:r>
            <a:r>
              <a:rPr lang="ru-RU" sz="800" dirty="0"/>
              <a:t>, 2011; 15: 943-949.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9394C8-5198-5085-E67F-D91D49D9F90E}"/>
              </a:ext>
            </a:extLst>
          </p:cNvPr>
          <p:cNvSpPr txBox="1"/>
          <p:nvPr/>
        </p:nvSpPr>
        <p:spPr>
          <a:xfrm>
            <a:off x="628627" y="1389120"/>
            <a:ext cx="5043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Latn-AZ" b="1" dirty="0"/>
              <a:t>Ketonalın topik formasının istifadəsi zamanı, ketoprofenin toxuma və mayelərdə konsentrasiyası²</a:t>
            </a:r>
            <a:endParaRPr lang="ru-RU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9F57A5-4895-8F90-7218-BAC934EA62E9}"/>
              </a:ext>
            </a:extLst>
          </p:cNvPr>
          <p:cNvSpPr txBox="1"/>
          <p:nvPr/>
        </p:nvSpPr>
        <p:spPr>
          <a:xfrm>
            <a:off x="4275681" y="2687442"/>
            <a:ext cx="145418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az-Latn-AZ" sz="1600" b="1" dirty="0"/>
              <a:t>Sinoviyal maye</a:t>
            </a:r>
            <a:endParaRPr lang="ru-RU" sz="1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7E52F0-0143-3AE8-D1B3-6C47FF509DC6}"/>
              </a:ext>
            </a:extLst>
          </p:cNvPr>
          <p:cNvSpPr txBox="1"/>
          <p:nvPr/>
        </p:nvSpPr>
        <p:spPr>
          <a:xfrm>
            <a:off x="4319067" y="3392073"/>
            <a:ext cx="23564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Latn-AZ" sz="1600" b="1" dirty="0"/>
              <a:t>Oynaqdaxili piy toxuması</a:t>
            </a:r>
            <a:endParaRPr lang="ru-RU" sz="1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B58583-5CE6-2482-42EB-0A792DA2B4B4}"/>
              </a:ext>
            </a:extLst>
          </p:cNvPr>
          <p:cNvSpPr txBox="1"/>
          <p:nvPr/>
        </p:nvSpPr>
        <p:spPr>
          <a:xfrm>
            <a:off x="4319067" y="4068502"/>
            <a:ext cx="207774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az-Latn-AZ" sz="1600" b="1" dirty="0"/>
              <a:t>Oynaq kisəsi toxuması</a:t>
            </a:r>
          </a:p>
          <a:p>
            <a:endParaRPr lang="ru-RU" sz="1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50E776-4352-AC76-3A1E-37DA4A752400}"/>
              </a:ext>
            </a:extLst>
          </p:cNvPr>
          <p:cNvSpPr txBox="1"/>
          <p:nvPr/>
        </p:nvSpPr>
        <p:spPr>
          <a:xfrm>
            <a:off x="3629240" y="4945153"/>
            <a:ext cx="220947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z-Latn-AZ" sz="1600" b="1" dirty="0"/>
              <a:t>Qan zərdabında minimal konsentrasiya</a:t>
            </a:r>
            <a:endParaRPr lang="ru-RU" sz="1600" b="1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75B8717-9A38-448D-B5DA-064C632D9C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17" y="6501875"/>
            <a:ext cx="1394768" cy="18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68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2863"/>
            <a:ext cx="12192000" cy="1200329"/>
          </a:xfrm>
          <a:prstGeom prst="rect">
            <a:avLst/>
          </a:prstGeom>
          <a:solidFill>
            <a:srgbClr val="FF99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Ketoprofenin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yerli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formalarının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effektivliyi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az-Latn-AZ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dəri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baryeri</a:t>
            </a:r>
            <a:r>
              <a:rPr kumimoji="0" lang="az-Latn-AZ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ndən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nüfuz</a:t>
            </a:r>
            <a:r>
              <a:rPr kumimoji="0" lang="az-Latn-AZ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etmə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sürəti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ilə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az-Latn-AZ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əlaqəlidir.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2634" y="1634983"/>
            <a:ext cx="6086894" cy="939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ktiv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maddənin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2%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diffuziyası</a:t>
            </a: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əriyə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tətbiq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edildikdən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ketoprofen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üçün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23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diklofenak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üçün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əldə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olu</a:t>
            </a: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120640" y="2943363"/>
            <a:ext cx="33348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48518" y="3367153"/>
            <a:ext cx="172122" cy="142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8" descr="Znalezione obrazy dla zapytania magnifier png">
            <a:extLst>
              <a:ext uri="{FF2B5EF4-FFF2-40B4-BE49-F238E27FC236}">
                <a16:creationId xmlns:a16="http://schemas.microsoft.com/office/drawing/2014/main" id="{25A209E6-E6C6-479A-92F0-0AADD39ED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243" y="2584065"/>
            <a:ext cx="728933" cy="76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9718F9-67DB-4277-85C0-6D0CC2010A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19" t="36235" r="9161" b="36222"/>
          <a:stretch/>
        </p:blipFill>
        <p:spPr>
          <a:xfrm>
            <a:off x="6397895" y="3093775"/>
            <a:ext cx="3833964" cy="1240658"/>
          </a:xfrm>
          <a:prstGeom prst="rect">
            <a:avLst/>
          </a:prstGeom>
        </p:spPr>
      </p:pic>
      <p:sp>
        <p:nvSpPr>
          <p:cNvPr id="18" name="Prostokąt: zaokrąglone rogi 12">
            <a:extLst>
              <a:ext uri="{FF2B5EF4-FFF2-40B4-BE49-F238E27FC236}">
                <a16:creationId xmlns:a16="http://schemas.microsoft.com/office/drawing/2014/main" id="{CF0A1BF0-CA73-4193-8372-763AF5B66742}"/>
              </a:ext>
            </a:extLst>
          </p:cNvPr>
          <p:cNvSpPr/>
          <p:nvPr/>
        </p:nvSpPr>
        <p:spPr>
          <a:xfrm>
            <a:off x="8184900" y="1153854"/>
            <a:ext cx="3327885" cy="1967290"/>
          </a:xfrm>
          <a:prstGeom prst="roundRect">
            <a:avLst/>
          </a:prstGeom>
          <a:noFill/>
          <a:ln w="34925" cap="sq" cmpd="sng">
            <a:solidFill>
              <a:srgbClr val="F476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E4E4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Прямоугольник 10">
            <a:extLst>
              <a:ext uri="{FF2B5EF4-FFF2-40B4-BE49-F238E27FC236}">
                <a16:creationId xmlns:a16="http://schemas.microsoft.com/office/drawing/2014/main" id="{A8FCCFA7-B2D2-4967-8591-9850E930BDBA}"/>
              </a:ext>
            </a:extLst>
          </p:cNvPr>
          <p:cNvSpPr/>
          <p:nvPr/>
        </p:nvSpPr>
        <p:spPr>
          <a:xfrm>
            <a:off x="8253925" y="891963"/>
            <a:ext cx="3327885" cy="2546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Ketoprofenin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nüfuz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etmə sürəti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gel </a:t>
            </a: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formalı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diklofenakdan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demək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ki, 6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dəfə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yüksəkdir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EF86FF-B486-473F-B5EA-A9FA5A6E6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1788" y="5143872"/>
            <a:ext cx="4304461" cy="1562031"/>
          </a:xfrm>
          <a:prstGeom prst="rect">
            <a:avLst/>
          </a:prstGeom>
        </p:spPr>
      </p:pic>
      <p:sp>
        <p:nvSpPr>
          <p:cNvPr id="24" name="Прямоугольник 8">
            <a:extLst>
              <a:ext uri="{FF2B5EF4-FFF2-40B4-BE49-F238E27FC236}">
                <a16:creationId xmlns:a16="http://schemas.microsoft.com/office/drawing/2014/main" id="{2BDEA16A-DF03-4A01-BAFE-C9A4337461C9}"/>
              </a:ext>
            </a:extLst>
          </p:cNvPr>
          <p:cNvSpPr/>
          <p:nvPr/>
        </p:nvSpPr>
        <p:spPr>
          <a:xfrm>
            <a:off x="0" y="6582793"/>
            <a:ext cx="88320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Vincent C,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Laugel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C, Marty G. In vitro topical delivery of non-steroidal anti-inflammatory drugs through human skin. 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Arzneimittelforschung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1999 Jun;49(6):509-13</a:t>
            </a:r>
          </a:p>
        </p:txBody>
      </p:sp>
      <p:grpSp>
        <p:nvGrpSpPr>
          <p:cNvPr id="2" name="object 53">
            <a:extLst>
              <a:ext uri="{FF2B5EF4-FFF2-40B4-BE49-F238E27FC236}">
                <a16:creationId xmlns:a16="http://schemas.microsoft.com/office/drawing/2014/main" id="{335E2617-84E1-5ED2-6504-73904031A0AF}"/>
              </a:ext>
            </a:extLst>
          </p:cNvPr>
          <p:cNvGrpSpPr/>
          <p:nvPr/>
        </p:nvGrpSpPr>
        <p:grpSpPr>
          <a:xfrm>
            <a:off x="78838" y="2632285"/>
            <a:ext cx="6104488" cy="3739018"/>
            <a:chOff x="537036" y="1852117"/>
            <a:chExt cx="4406265" cy="2668270"/>
          </a:xfrm>
        </p:grpSpPr>
        <p:sp>
          <p:nvSpPr>
            <p:cNvPr id="3" name="object 54">
              <a:extLst>
                <a:ext uri="{FF2B5EF4-FFF2-40B4-BE49-F238E27FC236}">
                  <a16:creationId xmlns:a16="http://schemas.microsoft.com/office/drawing/2014/main" id="{5C7D09EB-1435-2EE5-1FB9-03ADCF50AFCF}"/>
                </a:ext>
              </a:extLst>
            </p:cNvPr>
            <p:cNvSpPr/>
            <p:nvPr/>
          </p:nvSpPr>
          <p:spPr>
            <a:xfrm>
              <a:off x="543387" y="1858468"/>
              <a:ext cx="4393565" cy="2655570"/>
            </a:xfrm>
            <a:custGeom>
              <a:avLst/>
              <a:gdLst/>
              <a:ahLst/>
              <a:cxnLst/>
              <a:rect l="l" t="t" r="r" b="b"/>
              <a:pathLst>
                <a:path w="4393565" h="2655570">
                  <a:moveTo>
                    <a:pt x="4357498" y="0"/>
                  </a:moveTo>
                  <a:lnTo>
                    <a:pt x="36000" y="0"/>
                  </a:lnTo>
                  <a:lnTo>
                    <a:pt x="22023" y="2840"/>
                  </a:lnTo>
                  <a:lnTo>
                    <a:pt x="10576" y="10574"/>
                  </a:lnTo>
                  <a:lnTo>
                    <a:pt x="2841" y="22020"/>
                  </a:lnTo>
                  <a:lnTo>
                    <a:pt x="0" y="35995"/>
                  </a:lnTo>
                  <a:lnTo>
                    <a:pt x="0" y="2619298"/>
                  </a:lnTo>
                  <a:lnTo>
                    <a:pt x="2841" y="2633278"/>
                  </a:lnTo>
                  <a:lnTo>
                    <a:pt x="10576" y="2644724"/>
                  </a:lnTo>
                  <a:lnTo>
                    <a:pt x="22023" y="2652458"/>
                  </a:lnTo>
                  <a:lnTo>
                    <a:pt x="36000" y="2655298"/>
                  </a:lnTo>
                  <a:lnTo>
                    <a:pt x="4357498" y="2655298"/>
                  </a:lnTo>
                  <a:lnTo>
                    <a:pt x="4371476" y="2652458"/>
                  </a:lnTo>
                  <a:lnTo>
                    <a:pt x="4382924" y="2644724"/>
                  </a:lnTo>
                  <a:lnTo>
                    <a:pt x="4390660" y="2633278"/>
                  </a:lnTo>
                  <a:lnTo>
                    <a:pt x="4393501" y="2619298"/>
                  </a:lnTo>
                  <a:lnTo>
                    <a:pt x="4393501" y="35995"/>
                  </a:lnTo>
                  <a:lnTo>
                    <a:pt x="4390660" y="22020"/>
                  </a:lnTo>
                  <a:lnTo>
                    <a:pt x="4382924" y="10574"/>
                  </a:lnTo>
                  <a:lnTo>
                    <a:pt x="4371476" y="2840"/>
                  </a:lnTo>
                  <a:lnTo>
                    <a:pt x="4357498" y="0"/>
                  </a:lnTo>
                  <a:close/>
                </a:path>
              </a:pathLst>
            </a:custGeom>
            <a:ln w="12701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55">
              <a:extLst>
                <a:ext uri="{FF2B5EF4-FFF2-40B4-BE49-F238E27FC236}">
                  <a16:creationId xmlns:a16="http://schemas.microsoft.com/office/drawing/2014/main" id="{A7D9002F-4434-8C04-2FD4-BEE06692E7DB}"/>
                </a:ext>
              </a:extLst>
            </p:cNvPr>
            <p:cNvSpPr/>
            <p:nvPr/>
          </p:nvSpPr>
          <p:spPr>
            <a:xfrm>
              <a:off x="579196" y="1900750"/>
              <a:ext cx="4324985" cy="2573655"/>
            </a:xfrm>
            <a:custGeom>
              <a:avLst/>
              <a:gdLst/>
              <a:ahLst/>
              <a:cxnLst/>
              <a:rect l="l" t="t" r="r" b="b"/>
              <a:pathLst>
                <a:path w="4324985" h="2573654">
                  <a:moveTo>
                    <a:pt x="4318471" y="0"/>
                  </a:moveTo>
                  <a:lnTo>
                    <a:pt x="4311399" y="0"/>
                  </a:lnTo>
                  <a:lnTo>
                    <a:pt x="5943" y="0"/>
                  </a:lnTo>
                  <a:lnTo>
                    <a:pt x="0" y="4715"/>
                  </a:lnTo>
                  <a:lnTo>
                    <a:pt x="0" y="2568891"/>
                  </a:lnTo>
                  <a:lnTo>
                    <a:pt x="5947" y="2573610"/>
                  </a:lnTo>
                  <a:lnTo>
                    <a:pt x="4318467" y="2573610"/>
                  </a:lnTo>
                  <a:lnTo>
                    <a:pt x="4324414" y="2568895"/>
                  </a:lnTo>
                  <a:lnTo>
                    <a:pt x="4324414" y="4715"/>
                  </a:lnTo>
                  <a:lnTo>
                    <a:pt x="43184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bject 56">
              <a:extLst>
                <a:ext uri="{FF2B5EF4-FFF2-40B4-BE49-F238E27FC236}">
                  <a16:creationId xmlns:a16="http://schemas.microsoft.com/office/drawing/2014/main" id="{5879BC72-9A11-158A-BD2C-525553E9ADBF}"/>
                </a:ext>
              </a:extLst>
            </p:cNvPr>
            <p:cNvSpPr/>
            <p:nvPr/>
          </p:nvSpPr>
          <p:spPr>
            <a:xfrm>
              <a:off x="1027069" y="2221287"/>
              <a:ext cx="3577590" cy="1807210"/>
            </a:xfrm>
            <a:custGeom>
              <a:avLst/>
              <a:gdLst/>
              <a:ahLst/>
              <a:cxnLst/>
              <a:rect l="l" t="t" r="r" b="b"/>
              <a:pathLst>
                <a:path w="3577590" h="1807210">
                  <a:moveTo>
                    <a:pt x="0" y="1806756"/>
                  </a:moveTo>
                  <a:lnTo>
                    <a:pt x="2068071" y="1806756"/>
                  </a:lnTo>
                  <a:lnTo>
                    <a:pt x="3130054" y="1806756"/>
                  </a:lnTo>
                  <a:lnTo>
                    <a:pt x="3521311" y="1806756"/>
                  </a:lnTo>
                  <a:lnTo>
                    <a:pt x="3577205" y="1806756"/>
                  </a:lnTo>
                </a:path>
                <a:path w="3577590" h="1807210">
                  <a:moveTo>
                    <a:pt x="0" y="1355068"/>
                  </a:moveTo>
                  <a:lnTo>
                    <a:pt x="2068071" y="1355068"/>
                  </a:lnTo>
                  <a:lnTo>
                    <a:pt x="3130054" y="1355068"/>
                  </a:lnTo>
                  <a:lnTo>
                    <a:pt x="3521311" y="1355068"/>
                  </a:lnTo>
                  <a:lnTo>
                    <a:pt x="3577205" y="1355068"/>
                  </a:lnTo>
                </a:path>
                <a:path w="3577590" h="1807210">
                  <a:moveTo>
                    <a:pt x="0" y="903376"/>
                  </a:moveTo>
                  <a:lnTo>
                    <a:pt x="2068071" y="903376"/>
                  </a:lnTo>
                  <a:lnTo>
                    <a:pt x="3130054" y="903376"/>
                  </a:lnTo>
                  <a:lnTo>
                    <a:pt x="3521311" y="903376"/>
                  </a:lnTo>
                  <a:lnTo>
                    <a:pt x="3577205" y="903376"/>
                  </a:lnTo>
                </a:path>
                <a:path w="3577590" h="1807210">
                  <a:moveTo>
                    <a:pt x="0" y="451688"/>
                  </a:moveTo>
                  <a:lnTo>
                    <a:pt x="2068071" y="451688"/>
                  </a:lnTo>
                  <a:lnTo>
                    <a:pt x="3130054" y="451688"/>
                  </a:lnTo>
                  <a:lnTo>
                    <a:pt x="3521311" y="451688"/>
                  </a:lnTo>
                  <a:lnTo>
                    <a:pt x="3577205" y="451688"/>
                  </a:lnTo>
                </a:path>
                <a:path w="3577590" h="1807210">
                  <a:moveTo>
                    <a:pt x="0" y="0"/>
                  </a:moveTo>
                  <a:lnTo>
                    <a:pt x="2068071" y="0"/>
                  </a:lnTo>
                  <a:lnTo>
                    <a:pt x="3130054" y="0"/>
                  </a:lnTo>
                  <a:lnTo>
                    <a:pt x="3521311" y="0"/>
                  </a:lnTo>
                  <a:lnTo>
                    <a:pt x="3577205" y="0"/>
                  </a:lnTo>
                </a:path>
              </a:pathLst>
            </a:custGeom>
            <a:ln w="7199">
              <a:solidFill>
                <a:srgbClr val="4E4E4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bject 57">
              <a:extLst>
                <a:ext uri="{FF2B5EF4-FFF2-40B4-BE49-F238E27FC236}">
                  <a16:creationId xmlns:a16="http://schemas.microsoft.com/office/drawing/2014/main" id="{C9DB0703-E327-FFBF-0963-D60B77E14146}"/>
                </a:ext>
              </a:extLst>
            </p:cNvPr>
            <p:cNvSpPr/>
            <p:nvPr/>
          </p:nvSpPr>
          <p:spPr>
            <a:xfrm>
              <a:off x="1086821" y="2181449"/>
              <a:ext cx="3237230" cy="1918335"/>
            </a:xfrm>
            <a:custGeom>
              <a:avLst/>
              <a:gdLst/>
              <a:ahLst/>
              <a:cxnLst/>
              <a:rect l="l" t="t" r="r" b="b"/>
              <a:pathLst>
                <a:path w="3237229" h="1918335">
                  <a:moveTo>
                    <a:pt x="0" y="1918068"/>
                  </a:moveTo>
                  <a:lnTo>
                    <a:pt x="0" y="0"/>
                  </a:lnTo>
                </a:path>
                <a:path w="3237229" h="1918335">
                  <a:moveTo>
                    <a:pt x="564610" y="1918068"/>
                  </a:moveTo>
                  <a:lnTo>
                    <a:pt x="564610" y="0"/>
                  </a:lnTo>
                </a:path>
                <a:path w="3237229" h="1918335">
                  <a:moveTo>
                    <a:pt x="1129215" y="1918068"/>
                  </a:moveTo>
                  <a:lnTo>
                    <a:pt x="1129215" y="0"/>
                  </a:lnTo>
                </a:path>
                <a:path w="3237229" h="1918335">
                  <a:moveTo>
                    <a:pt x="1693825" y="1918068"/>
                  </a:moveTo>
                  <a:lnTo>
                    <a:pt x="1693825" y="0"/>
                  </a:lnTo>
                </a:path>
                <a:path w="3237229" h="1918335">
                  <a:moveTo>
                    <a:pt x="2258434" y="1918068"/>
                  </a:moveTo>
                  <a:lnTo>
                    <a:pt x="2258434" y="0"/>
                  </a:lnTo>
                </a:path>
                <a:path w="3237229" h="1918335">
                  <a:moveTo>
                    <a:pt x="2823041" y="1918068"/>
                  </a:moveTo>
                  <a:lnTo>
                    <a:pt x="2823041" y="0"/>
                  </a:lnTo>
                </a:path>
                <a:path w="3237229" h="1918335">
                  <a:moveTo>
                    <a:pt x="3237091" y="1918068"/>
                  </a:moveTo>
                  <a:lnTo>
                    <a:pt x="3237091" y="0"/>
                  </a:lnTo>
                </a:path>
              </a:pathLst>
            </a:custGeom>
            <a:ln w="7199">
              <a:solidFill>
                <a:srgbClr val="4E4E4D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bject 58">
              <a:extLst>
                <a:ext uri="{FF2B5EF4-FFF2-40B4-BE49-F238E27FC236}">
                  <a16:creationId xmlns:a16="http://schemas.microsoft.com/office/drawing/2014/main" id="{EDE36886-9A65-64F0-78DD-04870881BA17}"/>
                </a:ext>
              </a:extLst>
            </p:cNvPr>
            <p:cNvSpPr/>
            <p:nvPr/>
          </p:nvSpPr>
          <p:spPr>
            <a:xfrm>
              <a:off x="1086850" y="4031018"/>
              <a:ext cx="3408045" cy="69850"/>
            </a:xfrm>
            <a:custGeom>
              <a:avLst/>
              <a:gdLst/>
              <a:ahLst/>
              <a:cxnLst/>
              <a:rect l="l" t="t" r="r" b="b"/>
              <a:pathLst>
                <a:path w="3408045" h="69850">
                  <a:moveTo>
                    <a:pt x="0" y="0"/>
                  </a:moveTo>
                  <a:lnTo>
                    <a:pt x="0" y="40301"/>
                  </a:lnTo>
                  <a:lnTo>
                    <a:pt x="0" y="60996"/>
                  </a:lnTo>
                  <a:lnTo>
                    <a:pt x="0" y="68621"/>
                  </a:lnTo>
                  <a:lnTo>
                    <a:pt x="0" y="69710"/>
                  </a:lnTo>
                </a:path>
                <a:path w="3408045" h="69850">
                  <a:moveTo>
                    <a:pt x="301129" y="0"/>
                  </a:moveTo>
                  <a:lnTo>
                    <a:pt x="301129" y="40301"/>
                  </a:lnTo>
                  <a:lnTo>
                    <a:pt x="301129" y="60996"/>
                  </a:lnTo>
                  <a:lnTo>
                    <a:pt x="301129" y="68621"/>
                  </a:lnTo>
                  <a:lnTo>
                    <a:pt x="301129" y="69710"/>
                  </a:lnTo>
                </a:path>
                <a:path w="3408045" h="69850">
                  <a:moveTo>
                    <a:pt x="564620" y="0"/>
                  </a:moveTo>
                  <a:lnTo>
                    <a:pt x="564620" y="40301"/>
                  </a:lnTo>
                  <a:lnTo>
                    <a:pt x="564620" y="60996"/>
                  </a:lnTo>
                  <a:lnTo>
                    <a:pt x="564620" y="68621"/>
                  </a:lnTo>
                  <a:lnTo>
                    <a:pt x="564620" y="69710"/>
                  </a:lnTo>
                </a:path>
                <a:path w="3408045" h="69850">
                  <a:moveTo>
                    <a:pt x="828114" y="0"/>
                  </a:moveTo>
                  <a:lnTo>
                    <a:pt x="828114" y="40301"/>
                  </a:lnTo>
                  <a:lnTo>
                    <a:pt x="828114" y="60996"/>
                  </a:lnTo>
                  <a:lnTo>
                    <a:pt x="828114" y="68621"/>
                  </a:lnTo>
                  <a:lnTo>
                    <a:pt x="828114" y="69710"/>
                  </a:lnTo>
                </a:path>
                <a:path w="3408045" h="69850">
                  <a:moveTo>
                    <a:pt x="1129244" y="0"/>
                  </a:moveTo>
                  <a:lnTo>
                    <a:pt x="1129244" y="40301"/>
                  </a:lnTo>
                  <a:lnTo>
                    <a:pt x="1129244" y="60996"/>
                  </a:lnTo>
                  <a:lnTo>
                    <a:pt x="1129244" y="68621"/>
                  </a:lnTo>
                  <a:lnTo>
                    <a:pt x="1129244" y="69710"/>
                  </a:lnTo>
                </a:path>
                <a:path w="3408045" h="69850">
                  <a:moveTo>
                    <a:pt x="1430376" y="0"/>
                  </a:moveTo>
                  <a:lnTo>
                    <a:pt x="1430376" y="40301"/>
                  </a:lnTo>
                  <a:lnTo>
                    <a:pt x="1430376" y="60996"/>
                  </a:lnTo>
                  <a:lnTo>
                    <a:pt x="1430376" y="68621"/>
                  </a:lnTo>
                  <a:lnTo>
                    <a:pt x="1430376" y="69710"/>
                  </a:lnTo>
                </a:path>
                <a:path w="3408045" h="69850">
                  <a:moveTo>
                    <a:pt x="1693868" y="0"/>
                  </a:moveTo>
                  <a:lnTo>
                    <a:pt x="1693868" y="40301"/>
                  </a:lnTo>
                  <a:lnTo>
                    <a:pt x="1693868" y="60996"/>
                  </a:lnTo>
                  <a:lnTo>
                    <a:pt x="1693868" y="68621"/>
                  </a:lnTo>
                  <a:lnTo>
                    <a:pt x="1693868" y="69710"/>
                  </a:lnTo>
                </a:path>
                <a:path w="3408045" h="69850">
                  <a:moveTo>
                    <a:pt x="1994997" y="0"/>
                  </a:moveTo>
                  <a:lnTo>
                    <a:pt x="1994997" y="40301"/>
                  </a:lnTo>
                  <a:lnTo>
                    <a:pt x="1994997" y="60996"/>
                  </a:lnTo>
                  <a:lnTo>
                    <a:pt x="1994997" y="68621"/>
                  </a:lnTo>
                  <a:lnTo>
                    <a:pt x="1994997" y="69710"/>
                  </a:lnTo>
                </a:path>
                <a:path w="3408045" h="69850">
                  <a:moveTo>
                    <a:pt x="2258493" y="0"/>
                  </a:moveTo>
                  <a:lnTo>
                    <a:pt x="2258493" y="40301"/>
                  </a:lnTo>
                  <a:lnTo>
                    <a:pt x="2258493" y="60996"/>
                  </a:lnTo>
                  <a:lnTo>
                    <a:pt x="2258493" y="68621"/>
                  </a:lnTo>
                  <a:lnTo>
                    <a:pt x="2258493" y="69710"/>
                  </a:lnTo>
                </a:path>
                <a:path w="3408045" h="69850">
                  <a:moveTo>
                    <a:pt x="2559621" y="0"/>
                  </a:moveTo>
                  <a:lnTo>
                    <a:pt x="2559621" y="40301"/>
                  </a:lnTo>
                  <a:lnTo>
                    <a:pt x="2559621" y="60996"/>
                  </a:lnTo>
                  <a:lnTo>
                    <a:pt x="2559621" y="68621"/>
                  </a:lnTo>
                  <a:lnTo>
                    <a:pt x="2559621" y="69710"/>
                  </a:lnTo>
                </a:path>
                <a:path w="3408045" h="69850">
                  <a:moveTo>
                    <a:pt x="2823112" y="0"/>
                  </a:moveTo>
                  <a:lnTo>
                    <a:pt x="2823112" y="40301"/>
                  </a:lnTo>
                  <a:lnTo>
                    <a:pt x="2823112" y="60996"/>
                  </a:lnTo>
                  <a:lnTo>
                    <a:pt x="2823112" y="68621"/>
                  </a:lnTo>
                  <a:lnTo>
                    <a:pt x="2823112" y="69710"/>
                  </a:lnTo>
                </a:path>
                <a:path w="3408045" h="69850">
                  <a:moveTo>
                    <a:pt x="3124245" y="0"/>
                  </a:moveTo>
                  <a:lnTo>
                    <a:pt x="3124245" y="40301"/>
                  </a:lnTo>
                  <a:lnTo>
                    <a:pt x="3124245" y="60996"/>
                  </a:lnTo>
                  <a:lnTo>
                    <a:pt x="3124245" y="68621"/>
                  </a:lnTo>
                  <a:lnTo>
                    <a:pt x="3124245" y="69710"/>
                  </a:lnTo>
                </a:path>
                <a:path w="3408045" h="69850">
                  <a:moveTo>
                    <a:pt x="3407450" y="0"/>
                  </a:moveTo>
                  <a:lnTo>
                    <a:pt x="3407450" y="40301"/>
                  </a:lnTo>
                  <a:lnTo>
                    <a:pt x="3407450" y="60996"/>
                  </a:lnTo>
                  <a:lnTo>
                    <a:pt x="3407450" y="68621"/>
                  </a:lnTo>
                  <a:lnTo>
                    <a:pt x="3407450" y="69710"/>
                  </a:lnTo>
                </a:path>
              </a:pathLst>
            </a:custGeom>
            <a:ln w="9000">
              <a:solidFill>
                <a:srgbClr val="4E4E4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object 59">
              <a:extLst>
                <a:ext uri="{FF2B5EF4-FFF2-40B4-BE49-F238E27FC236}">
                  <a16:creationId xmlns:a16="http://schemas.microsoft.com/office/drawing/2014/main" id="{18219535-FFFC-BE58-1579-940CF784310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7521" y="2364588"/>
              <a:ext cx="200145" cy="1699286"/>
            </a:xfrm>
            <a:prstGeom prst="rect">
              <a:avLst/>
            </a:prstGeom>
          </p:spPr>
        </p:pic>
        <p:pic>
          <p:nvPicPr>
            <p:cNvPr id="10" name="object 60">
              <a:extLst>
                <a:ext uri="{FF2B5EF4-FFF2-40B4-BE49-F238E27FC236}">
                  <a16:creationId xmlns:a16="http://schemas.microsoft.com/office/drawing/2014/main" id="{AFE4868B-3011-9311-0E28-DD9A3F6F8F9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02474" y="4349621"/>
              <a:ext cx="215837" cy="77273"/>
            </a:xfrm>
            <a:prstGeom prst="rect">
              <a:avLst/>
            </a:prstGeom>
          </p:spPr>
        </p:pic>
        <p:pic>
          <p:nvPicPr>
            <p:cNvPr id="11" name="object 61">
              <a:extLst>
                <a:ext uri="{FF2B5EF4-FFF2-40B4-BE49-F238E27FC236}">
                  <a16:creationId xmlns:a16="http://schemas.microsoft.com/office/drawing/2014/main" id="{AD26639A-CEBC-6A0C-A579-6798851C1EF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48483" y="4336211"/>
              <a:ext cx="223229" cy="84923"/>
            </a:xfrm>
            <a:prstGeom prst="rect">
              <a:avLst/>
            </a:prstGeom>
          </p:spPr>
        </p:pic>
        <p:sp>
          <p:nvSpPr>
            <p:cNvPr id="13" name="object 62">
              <a:extLst>
                <a:ext uri="{FF2B5EF4-FFF2-40B4-BE49-F238E27FC236}">
                  <a16:creationId xmlns:a16="http://schemas.microsoft.com/office/drawing/2014/main" id="{017BC86E-D1DE-E452-3EF4-9C43F367EC81}"/>
                </a:ext>
              </a:extLst>
            </p:cNvPr>
            <p:cNvSpPr/>
            <p:nvPr/>
          </p:nvSpPr>
          <p:spPr>
            <a:xfrm>
              <a:off x="1327391" y="4302754"/>
              <a:ext cx="669925" cy="91440"/>
            </a:xfrm>
            <a:custGeom>
              <a:avLst/>
              <a:gdLst/>
              <a:ahLst/>
              <a:cxnLst/>
              <a:rect l="l" t="t" r="r" b="b"/>
              <a:pathLst>
                <a:path w="669925" h="91439">
                  <a:moveTo>
                    <a:pt x="58077" y="86880"/>
                  </a:moveTo>
                  <a:lnTo>
                    <a:pt x="37045" y="42303"/>
                  </a:lnTo>
                  <a:lnTo>
                    <a:pt x="56045" y="4305"/>
                  </a:lnTo>
                  <a:lnTo>
                    <a:pt x="40868" y="4305"/>
                  </a:lnTo>
                  <a:lnTo>
                    <a:pt x="24257" y="37769"/>
                  </a:lnTo>
                  <a:lnTo>
                    <a:pt x="15544" y="37769"/>
                  </a:lnTo>
                  <a:lnTo>
                    <a:pt x="15544" y="4305"/>
                  </a:lnTo>
                  <a:lnTo>
                    <a:pt x="0" y="4305"/>
                  </a:lnTo>
                  <a:lnTo>
                    <a:pt x="0" y="86880"/>
                  </a:lnTo>
                  <a:lnTo>
                    <a:pt x="15544" y="86880"/>
                  </a:lnTo>
                  <a:lnTo>
                    <a:pt x="15544" y="49593"/>
                  </a:lnTo>
                  <a:lnTo>
                    <a:pt x="24028" y="49593"/>
                  </a:lnTo>
                  <a:lnTo>
                    <a:pt x="41351" y="86880"/>
                  </a:lnTo>
                  <a:lnTo>
                    <a:pt x="58077" y="86880"/>
                  </a:lnTo>
                  <a:close/>
                </a:path>
                <a:path w="669925" h="91439">
                  <a:moveTo>
                    <a:pt x="110782" y="75285"/>
                  </a:moveTo>
                  <a:lnTo>
                    <a:pt x="81978" y="75285"/>
                  </a:lnTo>
                  <a:lnTo>
                    <a:pt x="81978" y="50546"/>
                  </a:lnTo>
                  <a:lnTo>
                    <a:pt x="105524" y="50546"/>
                  </a:lnTo>
                  <a:lnTo>
                    <a:pt x="105524" y="39192"/>
                  </a:lnTo>
                  <a:lnTo>
                    <a:pt x="81978" y="39192"/>
                  </a:lnTo>
                  <a:lnTo>
                    <a:pt x="81978" y="15773"/>
                  </a:lnTo>
                  <a:lnTo>
                    <a:pt x="108864" y="15773"/>
                  </a:lnTo>
                  <a:lnTo>
                    <a:pt x="110540" y="4305"/>
                  </a:lnTo>
                  <a:lnTo>
                    <a:pt x="66446" y="4305"/>
                  </a:lnTo>
                  <a:lnTo>
                    <a:pt x="66446" y="86880"/>
                  </a:lnTo>
                  <a:lnTo>
                    <a:pt x="110782" y="86880"/>
                  </a:lnTo>
                  <a:lnTo>
                    <a:pt x="110782" y="75285"/>
                  </a:lnTo>
                  <a:close/>
                </a:path>
                <a:path w="669925" h="91439">
                  <a:moveTo>
                    <a:pt x="172085" y="4305"/>
                  </a:moveTo>
                  <a:lnTo>
                    <a:pt x="116154" y="4305"/>
                  </a:lnTo>
                  <a:lnTo>
                    <a:pt x="116154" y="16497"/>
                  </a:lnTo>
                  <a:lnTo>
                    <a:pt x="135991" y="16497"/>
                  </a:lnTo>
                  <a:lnTo>
                    <a:pt x="135991" y="86880"/>
                  </a:lnTo>
                  <a:lnTo>
                    <a:pt x="151409" y="86880"/>
                  </a:lnTo>
                  <a:lnTo>
                    <a:pt x="151409" y="16497"/>
                  </a:lnTo>
                  <a:lnTo>
                    <a:pt x="170408" y="16497"/>
                  </a:lnTo>
                  <a:lnTo>
                    <a:pt x="172085" y="4305"/>
                  </a:lnTo>
                  <a:close/>
                </a:path>
                <a:path w="669925" h="91439">
                  <a:moveTo>
                    <a:pt x="242951" y="45529"/>
                  </a:moveTo>
                  <a:lnTo>
                    <a:pt x="229438" y="8661"/>
                  </a:lnTo>
                  <a:lnTo>
                    <a:pt x="226707" y="7010"/>
                  </a:lnTo>
                  <a:lnTo>
                    <a:pt x="226707" y="34455"/>
                  </a:lnTo>
                  <a:lnTo>
                    <a:pt x="226707" y="56769"/>
                  </a:lnTo>
                  <a:lnTo>
                    <a:pt x="225323" y="64795"/>
                  </a:lnTo>
                  <a:lnTo>
                    <a:pt x="219824" y="74434"/>
                  </a:lnTo>
                  <a:lnTo>
                    <a:pt x="215620" y="76847"/>
                  </a:lnTo>
                  <a:lnTo>
                    <a:pt x="204546" y="76847"/>
                  </a:lnTo>
                  <a:lnTo>
                    <a:pt x="200431" y="74409"/>
                  </a:lnTo>
                  <a:lnTo>
                    <a:pt x="194767" y="64693"/>
                  </a:lnTo>
                  <a:lnTo>
                    <a:pt x="193370" y="56769"/>
                  </a:lnTo>
                  <a:lnTo>
                    <a:pt x="193370" y="34455"/>
                  </a:lnTo>
                  <a:lnTo>
                    <a:pt x="194754" y="26492"/>
                  </a:lnTo>
                  <a:lnTo>
                    <a:pt x="200329" y="16776"/>
                  </a:lnTo>
                  <a:lnTo>
                    <a:pt x="204470" y="14338"/>
                  </a:lnTo>
                  <a:lnTo>
                    <a:pt x="215620" y="14338"/>
                  </a:lnTo>
                  <a:lnTo>
                    <a:pt x="219824" y="16776"/>
                  </a:lnTo>
                  <a:lnTo>
                    <a:pt x="225323" y="26492"/>
                  </a:lnTo>
                  <a:lnTo>
                    <a:pt x="226707" y="34455"/>
                  </a:lnTo>
                  <a:lnTo>
                    <a:pt x="226707" y="7010"/>
                  </a:lnTo>
                  <a:lnTo>
                    <a:pt x="223799" y="5245"/>
                  </a:lnTo>
                  <a:lnTo>
                    <a:pt x="217309" y="3187"/>
                  </a:lnTo>
                  <a:lnTo>
                    <a:pt x="209969" y="2514"/>
                  </a:lnTo>
                  <a:lnTo>
                    <a:pt x="202679" y="3213"/>
                  </a:lnTo>
                  <a:lnTo>
                    <a:pt x="177647" y="35852"/>
                  </a:lnTo>
                  <a:lnTo>
                    <a:pt x="177101" y="45656"/>
                  </a:lnTo>
                  <a:lnTo>
                    <a:pt x="177647" y="55537"/>
                  </a:lnTo>
                  <a:lnTo>
                    <a:pt x="202679" y="87985"/>
                  </a:lnTo>
                  <a:lnTo>
                    <a:pt x="209969" y="88671"/>
                  </a:lnTo>
                  <a:lnTo>
                    <a:pt x="217309" y="87972"/>
                  </a:lnTo>
                  <a:lnTo>
                    <a:pt x="242404" y="55372"/>
                  </a:lnTo>
                  <a:lnTo>
                    <a:pt x="242951" y="45529"/>
                  </a:lnTo>
                  <a:close/>
                </a:path>
                <a:path w="669925" h="91439">
                  <a:moveTo>
                    <a:pt x="311429" y="4305"/>
                  </a:moveTo>
                  <a:lnTo>
                    <a:pt x="255739" y="4305"/>
                  </a:lnTo>
                  <a:lnTo>
                    <a:pt x="255739" y="86880"/>
                  </a:lnTo>
                  <a:lnTo>
                    <a:pt x="271272" y="86880"/>
                  </a:lnTo>
                  <a:lnTo>
                    <a:pt x="271272" y="16611"/>
                  </a:lnTo>
                  <a:lnTo>
                    <a:pt x="295884" y="16611"/>
                  </a:lnTo>
                  <a:lnTo>
                    <a:pt x="295884" y="86880"/>
                  </a:lnTo>
                  <a:lnTo>
                    <a:pt x="311429" y="86880"/>
                  </a:lnTo>
                  <a:lnTo>
                    <a:pt x="311429" y="4305"/>
                  </a:lnTo>
                  <a:close/>
                </a:path>
                <a:path w="669925" h="91439">
                  <a:moveTo>
                    <a:pt x="381088" y="39674"/>
                  </a:moveTo>
                  <a:lnTo>
                    <a:pt x="380974" y="21628"/>
                  </a:lnTo>
                  <a:lnTo>
                    <a:pt x="378485" y="15659"/>
                  </a:lnTo>
                  <a:lnTo>
                    <a:pt x="378371" y="15354"/>
                  </a:lnTo>
                  <a:lnTo>
                    <a:pt x="367449" y="6515"/>
                  </a:lnTo>
                  <a:lnTo>
                    <a:pt x="365086" y="5854"/>
                  </a:lnTo>
                  <a:lnTo>
                    <a:pt x="365086" y="25412"/>
                  </a:lnTo>
                  <a:lnTo>
                    <a:pt x="365086" y="36410"/>
                  </a:lnTo>
                  <a:lnTo>
                    <a:pt x="363804" y="40487"/>
                  </a:lnTo>
                  <a:lnTo>
                    <a:pt x="358711" y="45186"/>
                  </a:lnTo>
                  <a:lnTo>
                    <a:pt x="354761" y="46367"/>
                  </a:lnTo>
                  <a:lnTo>
                    <a:pt x="343458" y="46367"/>
                  </a:lnTo>
                  <a:lnTo>
                    <a:pt x="343458" y="15659"/>
                  </a:lnTo>
                  <a:lnTo>
                    <a:pt x="354761" y="15659"/>
                  </a:lnTo>
                  <a:lnTo>
                    <a:pt x="358711" y="16852"/>
                  </a:lnTo>
                  <a:lnTo>
                    <a:pt x="363804" y="21628"/>
                  </a:lnTo>
                  <a:lnTo>
                    <a:pt x="365086" y="25412"/>
                  </a:lnTo>
                  <a:lnTo>
                    <a:pt x="365086" y="5854"/>
                  </a:lnTo>
                  <a:lnTo>
                    <a:pt x="359587" y="4305"/>
                  </a:lnTo>
                  <a:lnTo>
                    <a:pt x="327914" y="4305"/>
                  </a:lnTo>
                  <a:lnTo>
                    <a:pt x="327914" y="86880"/>
                  </a:lnTo>
                  <a:lnTo>
                    <a:pt x="343458" y="86880"/>
                  </a:lnTo>
                  <a:lnTo>
                    <a:pt x="343458" y="57962"/>
                  </a:lnTo>
                  <a:lnTo>
                    <a:pt x="359943" y="57962"/>
                  </a:lnTo>
                  <a:lnTo>
                    <a:pt x="367449" y="55676"/>
                  </a:lnTo>
                  <a:lnTo>
                    <a:pt x="378371" y="46507"/>
                  </a:lnTo>
                  <a:lnTo>
                    <a:pt x="378421" y="46367"/>
                  </a:lnTo>
                  <a:lnTo>
                    <a:pt x="381088" y="39674"/>
                  </a:lnTo>
                  <a:close/>
                </a:path>
                <a:path w="669925" h="91439">
                  <a:moveTo>
                    <a:pt x="453986" y="45529"/>
                  </a:moveTo>
                  <a:lnTo>
                    <a:pt x="440474" y="8661"/>
                  </a:lnTo>
                  <a:lnTo>
                    <a:pt x="437743" y="7010"/>
                  </a:lnTo>
                  <a:lnTo>
                    <a:pt x="437743" y="34455"/>
                  </a:lnTo>
                  <a:lnTo>
                    <a:pt x="437743" y="56769"/>
                  </a:lnTo>
                  <a:lnTo>
                    <a:pt x="436359" y="64795"/>
                  </a:lnTo>
                  <a:lnTo>
                    <a:pt x="430872" y="74434"/>
                  </a:lnTo>
                  <a:lnTo>
                    <a:pt x="426669" y="76847"/>
                  </a:lnTo>
                  <a:lnTo>
                    <a:pt x="415594" y="76847"/>
                  </a:lnTo>
                  <a:lnTo>
                    <a:pt x="411467" y="74409"/>
                  </a:lnTo>
                  <a:lnTo>
                    <a:pt x="405815" y="64693"/>
                  </a:lnTo>
                  <a:lnTo>
                    <a:pt x="404406" y="56769"/>
                  </a:lnTo>
                  <a:lnTo>
                    <a:pt x="404406" y="34455"/>
                  </a:lnTo>
                  <a:lnTo>
                    <a:pt x="405790" y="26492"/>
                  </a:lnTo>
                  <a:lnTo>
                    <a:pt x="411365" y="16776"/>
                  </a:lnTo>
                  <a:lnTo>
                    <a:pt x="415505" y="14338"/>
                  </a:lnTo>
                  <a:lnTo>
                    <a:pt x="426669" y="14338"/>
                  </a:lnTo>
                  <a:lnTo>
                    <a:pt x="430872" y="16776"/>
                  </a:lnTo>
                  <a:lnTo>
                    <a:pt x="436359" y="26492"/>
                  </a:lnTo>
                  <a:lnTo>
                    <a:pt x="437743" y="34455"/>
                  </a:lnTo>
                  <a:lnTo>
                    <a:pt x="437743" y="7010"/>
                  </a:lnTo>
                  <a:lnTo>
                    <a:pt x="434835" y="5245"/>
                  </a:lnTo>
                  <a:lnTo>
                    <a:pt x="428345" y="3187"/>
                  </a:lnTo>
                  <a:lnTo>
                    <a:pt x="421005" y="2514"/>
                  </a:lnTo>
                  <a:lnTo>
                    <a:pt x="413715" y="3213"/>
                  </a:lnTo>
                  <a:lnTo>
                    <a:pt x="388696" y="35852"/>
                  </a:lnTo>
                  <a:lnTo>
                    <a:pt x="388150" y="45656"/>
                  </a:lnTo>
                  <a:lnTo>
                    <a:pt x="388696" y="55537"/>
                  </a:lnTo>
                  <a:lnTo>
                    <a:pt x="413715" y="87985"/>
                  </a:lnTo>
                  <a:lnTo>
                    <a:pt x="421005" y="88671"/>
                  </a:lnTo>
                  <a:lnTo>
                    <a:pt x="428345" y="87972"/>
                  </a:lnTo>
                  <a:lnTo>
                    <a:pt x="453440" y="55372"/>
                  </a:lnTo>
                  <a:lnTo>
                    <a:pt x="453986" y="45529"/>
                  </a:lnTo>
                  <a:close/>
                </a:path>
                <a:path w="669925" h="91439">
                  <a:moveTo>
                    <a:pt x="545884" y="45059"/>
                  </a:moveTo>
                  <a:lnTo>
                    <a:pt x="530110" y="13830"/>
                  </a:lnTo>
                  <a:lnTo>
                    <a:pt x="530110" y="36283"/>
                  </a:lnTo>
                  <a:lnTo>
                    <a:pt x="530085" y="54178"/>
                  </a:lnTo>
                  <a:lnTo>
                    <a:pt x="528548" y="60591"/>
                  </a:lnTo>
                  <a:lnTo>
                    <a:pt x="522338" y="68618"/>
                  </a:lnTo>
                  <a:lnTo>
                    <a:pt x="517359" y="70904"/>
                  </a:lnTo>
                  <a:lnTo>
                    <a:pt x="510514" y="71462"/>
                  </a:lnTo>
                  <a:lnTo>
                    <a:pt x="510514" y="18999"/>
                  </a:lnTo>
                  <a:lnTo>
                    <a:pt x="530110" y="36283"/>
                  </a:lnTo>
                  <a:lnTo>
                    <a:pt x="530110" y="13830"/>
                  </a:lnTo>
                  <a:lnTo>
                    <a:pt x="525792" y="11658"/>
                  </a:lnTo>
                  <a:lnTo>
                    <a:pt x="518960" y="9728"/>
                  </a:lnTo>
                  <a:lnTo>
                    <a:pt x="511225" y="8839"/>
                  </a:lnTo>
                  <a:lnTo>
                    <a:pt x="511225" y="0"/>
                  </a:lnTo>
                  <a:lnTo>
                    <a:pt x="496773" y="0"/>
                  </a:lnTo>
                  <a:lnTo>
                    <a:pt x="496773" y="18999"/>
                  </a:lnTo>
                  <a:lnTo>
                    <a:pt x="496773" y="71348"/>
                  </a:lnTo>
                  <a:lnTo>
                    <a:pt x="490080" y="70942"/>
                  </a:lnTo>
                  <a:lnTo>
                    <a:pt x="485140" y="68707"/>
                  </a:lnTo>
                  <a:lnTo>
                    <a:pt x="478764" y="60566"/>
                  </a:lnTo>
                  <a:lnTo>
                    <a:pt x="477177" y="54178"/>
                  </a:lnTo>
                  <a:lnTo>
                    <a:pt x="477202" y="36283"/>
                  </a:lnTo>
                  <a:lnTo>
                    <a:pt x="478726" y="29895"/>
                  </a:lnTo>
                  <a:lnTo>
                    <a:pt x="484936" y="21844"/>
                  </a:lnTo>
                  <a:lnTo>
                    <a:pt x="489915" y="19558"/>
                  </a:lnTo>
                  <a:lnTo>
                    <a:pt x="496773" y="18999"/>
                  </a:lnTo>
                  <a:lnTo>
                    <a:pt x="496773" y="0"/>
                  </a:lnTo>
                  <a:lnTo>
                    <a:pt x="496049" y="0"/>
                  </a:lnTo>
                  <a:lnTo>
                    <a:pt x="496049" y="8724"/>
                  </a:lnTo>
                  <a:lnTo>
                    <a:pt x="488365" y="9601"/>
                  </a:lnTo>
                  <a:lnTo>
                    <a:pt x="461518" y="45415"/>
                  </a:lnTo>
                  <a:lnTo>
                    <a:pt x="462076" y="53454"/>
                  </a:lnTo>
                  <a:lnTo>
                    <a:pt x="496049" y="81622"/>
                  </a:lnTo>
                  <a:lnTo>
                    <a:pt x="496049" y="91186"/>
                  </a:lnTo>
                  <a:lnTo>
                    <a:pt x="511225" y="91186"/>
                  </a:lnTo>
                  <a:lnTo>
                    <a:pt x="511225" y="81737"/>
                  </a:lnTo>
                  <a:lnTo>
                    <a:pt x="518960" y="80860"/>
                  </a:lnTo>
                  <a:lnTo>
                    <a:pt x="545312" y="53454"/>
                  </a:lnTo>
                  <a:lnTo>
                    <a:pt x="545884" y="45059"/>
                  </a:lnTo>
                  <a:close/>
                </a:path>
                <a:path w="669925" h="91439">
                  <a:moveTo>
                    <a:pt x="601332" y="75285"/>
                  </a:moveTo>
                  <a:lnTo>
                    <a:pt x="572541" y="75285"/>
                  </a:lnTo>
                  <a:lnTo>
                    <a:pt x="572541" y="50546"/>
                  </a:lnTo>
                  <a:lnTo>
                    <a:pt x="596074" y="50546"/>
                  </a:lnTo>
                  <a:lnTo>
                    <a:pt x="596074" y="39192"/>
                  </a:lnTo>
                  <a:lnTo>
                    <a:pt x="572541" y="39192"/>
                  </a:lnTo>
                  <a:lnTo>
                    <a:pt x="572541" y="15773"/>
                  </a:lnTo>
                  <a:lnTo>
                    <a:pt x="599427" y="15773"/>
                  </a:lnTo>
                  <a:lnTo>
                    <a:pt x="601091" y="4305"/>
                  </a:lnTo>
                  <a:lnTo>
                    <a:pt x="556996" y="4305"/>
                  </a:lnTo>
                  <a:lnTo>
                    <a:pt x="556996" y="86880"/>
                  </a:lnTo>
                  <a:lnTo>
                    <a:pt x="601332" y="86880"/>
                  </a:lnTo>
                  <a:lnTo>
                    <a:pt x="601332" y="75285"/>
                  </a:lnTo>
                  <a:close/>
                </a:path>
                <a:path w="669925" h="91439">
                  <a:moveTo>
                    <a:pt x="669810" y="4305"/>
                  </a:moveTo>
                  <a:lnTo>
                    <a:pt x="654278" y="4305"/>
                  </a:lnTo>
                  <a:lnTo>
                    <a:pt x="654278" y="37528"/>
                  </a:lnTo>
                  <a:lnTo>
                    <a:pt x="629424" y="37528"/>
                  </a:lnTo>
                  <a:lnTo>
                    <a:pt x="629424" y="4305"/>
                  </a:lnTo>
                  <a:lnTo>
                    <a:pt x="613879" y="4305"/>
                  </a:lnTo>
                  <a:lnTo>
                    <a:pt x="613879" y="86880"/>
                  </a:lnTo>
                  <a:lnTo>
                    <a:pt x="629424" y="86880"/>
                  </a:lnTo>
                  <a:lnTo>
                    <a:pt x="629424" y="49834"/>
                  </a:lnTo>
                  <a:lnTo>
                    <a:pt x="654278" y="49834"/>
                  </a:lnTo>
                  <a:lnTo>
                    <a:pt x="654278" y="86880"/>
                  </a:lnTo>
                  <a:lnTo>
                    <a:pt x="669810" y="86880"/>
                  </a:lnTo>
                  <a:lnTo>
                    <a:pt x="669810" y="430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object 63">
              <a:extLst>
                <a:ext uri="{FF2B5EF4-FFF2-40B4-BE49-F238E27FC236}">
                  <a16:creationId xmlns:a16="http://schemas.microsoft.com/office/drawing/2014/main" id="{BC67D74D-518D-41A4-13D0-6BCE2A109AE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78704" y="4304455"/>
              <a:ext cx="1469199" cy="113662"/>
            </a:xfrm>
            <a:prstGeom prst="rect">
              <a:avLst/>
            </a:prstGeom>
          </p:spPr>
        </p:pic>
        <p:sp>
          <p:nvSpPr>
            <p:cNvPr id="19" name="object 64">
              <a:extLst>
                <a:ext uri="{FF2B5EF4-FFF2-40B4-BE49-F238E27FC236}">
                  <a16:creationId xmlns:a16="http://schemas.microsoft.com/office/drawing/2014/main" id="{FC8B49A4-9947-5D5A-1AE0-9505C6586C4B}"/>
                </a:ext>
              </a:extLst>
            </p:cNvPr>
            <p:cNvSpPr/>
            <p:nvPr/>
          </p:nvSpPr>
          <p:spPr>
            <a:xfrm>
              <a:off x="958748" y="2186502"/>
              <a:ext cx="3564890" cy="2036445"/>
            </a:xfrm>
            <a:custGeom>
              <a:avLst/>
              <a:gdLst/>
              <a:ahLst/>
              <a:cxnLst/>
              <a:rect l="l" t="t" r="r" b="b"/>
              <a:pathLst>
                <a:path w="3564890" h="2036445">
                  <a:moveTo>
                    <a:pt x="40360" y="41249"/>
                  </a:moveTo>
                  <a:lnTo>
                    <a:pt x="29248" y="29019"/>
                  </a:lnTo>
                  <a:lnTo>
                    <a:pt x="29248" y="42024"/>
                  </a:lnTo>
                  <a:lnTo>
                    <a:pt x="29235" y="47802"/>
                  </a:lnTo>
                  <a:lnTo>
                    <a:pt x="28473" y="50038"/>
                  </a:lnTo>
                  <a:lnTo>
                    <a:pt x="25387" y="53187"/>
                  </a:lnTo>
                  <a:lnTo>
                    <a:pt x="23139" y="53962"/>
                  </a:lnTo>
                  <a:lnTo>
                    <a:pt x="17272" y="53962"/>
                  </a:lnTo>
                  <a:lnTo>
                    <a:pt x="15024" y="53187"/>
                  </a:lnTo>
                  <a:lnTo>
                    <a:pt x="11887" y="50114"/>
                  </a:lnTo>
                  <a:lnTo>
                    <a:pt x="11112" y="47802"/>
                  </a:lnTo>
                  <a:lnTo>
                    <a:pt x="11112" y="39268"/>
                  </a:lnTo>
                  <a:lnTo>
                    <a:pt x="13208" y="35293"/>
                  </a:lnTo>
                  <a:lnTo>
                    <a:pt x="17424" y="32804"/>
                  </a:lnTo>
                  <a:lnTo>
                    <a:pt x="19735" y="33782"/>
                  </a:lnTo>
                  <a:lnTo>
                    <a:pt x="23291" y="35204"/>
                  </a:lnTo>
                  <a:lnTo>
                    <a:pt x="25768" y="36703"/>
                  </a:lnTo>
                  <a:lnTo>
                    <a:pt x="28549" y="39852"/>
                  </a:lnTo>
                  <a:lnTo>
                    <a:pt x="29248" y="42024"/>
                  </a:lnTo>
                  <a:lnTo>
                    <a:pt x="29248" y="29019"/>
                  </a:lnTo>
                  <a:lnTo>
                    <a:pt x="28803" y="28803"/>
                  </a:lnTo>
                  <a:lnTo>
                    <a:pt x="32054" y="27089"/>
                  </a:lnTo>
                  <a:lnTo>
                    <a:pt x="33312" y="26047"/>
                  </a:lnTo>
                  <a:lnTo>
                    <a:pt x="34442" y="25120"/>
                  </a:lnTo>
                  <a:lnTo>
                    <a:pt x="37465" y="20675"/>
                  </a:lnTo>
                  <a:lnTo>
                    <a:pt x="38163" y="18351"/>
                  </a:lnTo>
                  <a:lnTo>
                    <a:pt x="38227" y="10439"/>
                  </a:lnTo>
                  <a:lnTo>
                    <a:pt x="36995" y="7734"/>
                  </a:lnTo>
                  <a:lnTo>
                    <a:pt x="36525" y="6667"/>
                  </a:lnTo>
                  <a:lnTo>
                    <a:pt x="29705" y="1333"/>
                  </a:lnTo>
                  <a:lnTo>
                    <a:pt x="27559" y="685"/>
                  </a:lnTo>
                  <a:lnTo>
                    <a:pt x="27559" y="13157"/>
                  </a:lnTo>
                  <a:lnTo>
                    <a:pt x="27482" y="18351"/>
                  </a:lnTo>
                  <a:lnTo>
                    <a:pt x="27139" y="19913"/>
                  </a:lnTo>
                  <a:lnTo>
                    <a:pt x="25476" y="23114"/>
                  </a:lnTo>
                  <a:lnTo>
                    <a:pt x="24028" y="24625"/>
                  </a:lnTo>
                  <a:lnTo>
                    <a:pt x="21958" y="26047"/>
                  </a:lnTo>
                  <a:lnTo>
                    <a:pt x="20447" y="25425"/>
                  </a:lnTo>
                  <a:lnTo>
                    <a:pt x="17716" y="24244"/>
                  </a:lnTo>
                  <a:lnTo>
                    <a:pt x="15760" y="22974"/>
                  </a:lnTo>
                  <a:lnTo>
                    <a:pt x="13385" y="20243"/>
                  </a:lnTo>
                  <a:lnTo>
                    <a:pt x="12801" y="18351"/>
                  </a:lnTo>
                  <a:lnTo>
                    <a:pt x="12827" y="10439"/>
                  </a:lnTo>
                  <a:lnTo>
                    <a:pt x="15252" y="7734"/>
                  </a:lnTo>
                  <a:lnTo>
                    <a:pt x="22606" y="7734"/>
                  </a:lnTo>
                  <a:lnTo>
                    <a:pt x="24447" y="8420"/>
                  </a:lnTo>
                  <a:lnTo>
                    <a:pt x="26936" y="11150"/>
                  </a:lnTo>
                  <a:lnTo>
                    <a:pt x="27559" y="13157"/>
                  </a:lnTo>
                  <a:lnTo>
                    <a:pt x="27559" y="685"/>
                  </a:lnTo>
                  <a:lnTo>
                    <a:pt x="25361" y="0"/>
                  </a:lnTo>
                  <a:lnTo>
                    <a:pt x="16713" y="0"/>
                  </a:lnTo>
                  <a:lnTo>
                    <a:pt x="2133" y="12484"/>
                  </a:lnTo>
                  <a:lnTo>
                    <a:pt x="2133" y="18757"/>
                  </a:lnTo>
                  <a:lnTo>
                    <a:pt x="2806" y="21424"/>
                  </a:lnTo>
                  <a:lnTo>
                    <a:pt x="5537" y="26047"/>
                  </a:lnTo>
                  <a:lnTo>
                    <a:pt x="7734" y="28092"/>
                  </a:lnTo>
                  <a:lnTo>
                    <a:pt x="10756" y="29870"/>
                  </a:lnTo>
                  <a:lnTo>
                    <a:pt x="7200" y="31470"/>
                  </a:lnTo>
                  <a:lnTo>
                    <a:pt x="4521" y="33502"/>
                  </a:lnTo>
                  <a:lnTo>
                    <a:pt x="901" y="38430"/>
                  </a:lnTo>
                  <a:lnTo>
                    <a:pt x="63" y="41249"/>
                  </a:lnTo>
                  <a:lnTo>
                    <a:pt x="0" y="48399"/>
                  </a:lnTo>
                  <a:lnTo>
                    <a:pt x="800" y="51346"/>
                  </a:lnTo>
                  <a:lnTo>
                    <a:pt x="4000" y="56502"/>
                  </a:lnTo>
                  <a:lnTo>
                    <a:pt x="6299" y="58521"/>
                  </a:lnTo>
                  <a:lnTo>
                    <a:pt x="12280" y="61493"/>
                  </a:lnTo>
                  <a:lnTo>
                    <a:pt x="15824" y="62230"/>
                  </a:lnTo>
                  <a:lnTo>
                    <a:pt x="24053" y="62230"/>
                  </a:lnTo>
                  <a:lnTo>
                    <a:pt x="40297" y="48399"/>
                  </a:lnTo>
                  <a:lnTo>
                    <a:pt x="40360" y="41249"/>
                  </a:lnTo>
                  <a:close/>
                </a:path>
                <a:path w="3564890" h="2036445">
                  <a:moveTo>
                    <a:pt x="148209" y="2014982"/>
                  </a:moveTo>
                  <a:lnTo>
                    <a:pt x="148183" y="1994268"/>
                  </a:lnTo>
                  <a:lnTo>
                    <a:pt x="146558" y="1986699"/>
                  </a:lnTo>
                  <a:lnTo>
                    <a:pt x="143598" y="1982038"/>
                  </a:lnTo>
                  <a:lnTo>
                    <a:pt x="139915" y="1976208"/>
                  </a:lnTo>
                  <a:lnTo>
                    <a:pt x="136829" y="1974557"/>
                  </a:lnTo>
                  <a:lnTo>
                    <a:pt x="136829" y="1998802"/>
                  </a:lnTo>
                  <a:lnTo>
                    <a:pt x="136829" y="2010422"/>
                  </a:lnTo>
                  <a:lnTo>
                    <a:pt x="130517" y="2027377"/>
                  </a:lnTo>
                  <a:lnTo>
                    <a:pt x="126606" y="2027377"/>
                  </a:lnTo>
                  <a:lnTo>
                    <a:pt x="120294" y="2010422"/>
                  </a:lnTo>
                  <a:lnTo>
                    <a:pt x="120307" y="1998802"/>
                  </a:lnTo>
                  <a:lnTo>
                    <a:pt x="126606" y="1982038"/>
                  </a:lnTo>
                  <a:lnTo>
                    <a:pt x="130517" y="1982038"/>
                  </a:lnTo>
                  <a:lnTo>
                    <a:pt x="136829" y="1998802"/>
                  </a:lnTo>
                  <a:lnTo>
                    <a:pt x="136829" y="1974557"/>
                  </a:lnTo>
                  <a:lnTo>
                    <a:pt x="135026" y="1973592"/>
                  </a:lnTo>
                  <a:lnTo>
                    <a:pt x="122110" y="1973592"/>
                  </a:lnTo>
                  <a:lnTo>
                    <a:pt x="117208" y="1976183"/>
                  </a:lnTo>
                  <a:lnTo>
                    <a:pt x="110502" y="1986559"/>
                  </a:lnTo>
                  <a:lnTo>
                    <a:pt x="108839" y="1994268"/>
                  </a:lnTo>
                  <a:lnTo>
                    <a:pt x="108839" y="2014982"/>
                  </a:lnTo>
                  <a:lnTo>
                    <a:pt x="110502" y="2022703"/>
                  </a:lnTo>
                  <a:lnTo>
                    <a:pt x="117208" y="2033193"/>
                  </a:lnTo>
                  <a:lnTo>
                    <a:pt x="122110" y="2035822"/>
                  </a:lnTo>
                  <a:lnTo>
                    <a:pt x="135026" y="2035822"/>
                  </a:lnTo>
                  <a:lnTo>
                    <a:pt x="139928" y="2033193"/>
                  </a:lnTo>
                  <a:lnTo>
                    <a:pt x="143637" y="2027377"/>
                  </a:lnTo>
                  <a:lnTo>
                    <a:pt x="146558" y="2022779"/>
                  </a:lnTo>
                  <a:lnTo>
                    <a:pt x="148209" y="2014982"/>
                  </a:lnTo>
                  <a:close/>
                </a:path>
                <a:path w="3564890" h="2036445">
                  <a:moveTo>
                    <a:pt x="447167" y="2025688"/>
                  </a:moveTo>
                  <a:lnTo>
                    <a:pt x="424053" y="2025688"/>
                  </a:lnTo>
                  <a:lnTo>
                    <a:pt x="429983" y="2019287"/>
                  </a:lnTo>
                  <a:lnTo>
                    <a:pt x="434467" y="2014156"/>
                  </a:lnTo>
                  <a:lnTo>
                    <a:pt x="440575" y="2006447"/>
                  </a:lnTo>
                  <a:lnTo>
                    <a:pt x="442747" y="2002967"/>
                  </a:lnTo>
                  <a:lnTo>
                    <a:pt x="445363" y="1996744"/>
                  </a:lnTo>
                  <a:lnTo>
                    <a:pt x="446011" y="1993506"/>
                  </a:lnTo>
                  <a:lnTo>
                    <a:pt x="446011" y="1986978"/>
                  </a:lnTo>
                  <a:lnTo>
                    <a:pt x="431787" y="1973592"/>
                  </a:lnTo>
                  <a:lnTo>
                    <a:pt x="428053" y="1973592"/>
                  </a:lnTo>
                  <a:lnTo>
                    <a:pt x="420763" y="1973592"/>
                  </a:lnTo>
                  <a:lnTo>
                    <a:pt x="414832" y="1976818"/>
                  </a:lnTo>
                  <a:lnTo>
                    <a:pt x="410273" y="1983282"/>
                  </a:lnTo>
                  <a:lnTo>
                    <a:pt x="416941" y="1988439"/>
                  </a:lnTo>
                  <a:lnTo>
                    <a:pt x="418719" y="1986305"/>
                  </a:lnTo>
                  <a:lnTo>
                    <a:pt x="420370" y="1984756"/>
                  </a:lnTo>
                  <a:lnTo>
                    <a:pt x="423392" y="1982863"/>
                  </a:lnTo>
                  <a:lnTo>
                    <a:pt x="425119" y="1982393"/>
                  </a:lnTo>
                  <a:lnTo>
                    <a:pt x="429387" y="1982393"/>
                  </a:lnTo>
                  <a:lnTo>
                    <a:pt x="431215" y="1983117"/>
                  </a:lnTo>
                  <a:lnTo>
                    <a:pt x="433882" y="1986026"/>
                  </a:lnTo>
                  <a:lnTo>
                    <a:pt x="434543" y="1988108"/>
                  </a:lnTo>
                  <a:lnTo>
                    <a:pt x="434543" y="1993798"/>
                  </a:lnTo>
                  <a:lnTo>
                    <a:pt x="411873" y="2026310"/>
                  </a:lnTo>
                  <a:lnTo>
                    <a:pt x="411873" y="2034489"/>
                  </a:lnTo>
                  <a:lnTo>
                    <a:pt x="446011" y="2034489"/>
                  </a:lnTo>
                  <a:lnTo>
                    <a:pt x="447167" y="2025688"/>
                  </a:lnTo>
                  <a:close/>
                </a:path>
                <a:path w="3564890" h="2036445">
                  <a:moveTo>
                    <a:pt x="719416" y="2012175"/>
                  </a:moveTo>
                  <a:lnTo>
                    <a:pt x="713105" y="2012175"/>
                  </a:lnTo>
                  <a:lnTo>
                    <a:pt x="713105" y="1997062"/>
                  </a:lnTo>
                  <a:lnTo>
                    <a:pt x="703681" y="1997062"/>
                  </a:lnTo>
                  <a:lnTo>
                    <a:pt x="702437" y="2012175"/>
                  </a:lnTo>
                  <a:lnTo>
                    <a:pt x="690613" y="2012175"/>
                  </a:lnTo>
                  <a:lnTo>
                    <a:pt x="704303" y="1976970"/>
                  </a:lnTo>
                  <a:lnTo>
                    <a:pt x="694880" y="1973503"/>
                  </a:lnTo>
                  <a:lnTo>
                    <a:pt x="679323" y="2013064"/>
                  </a:lnTo>
                  <a:lnTo>
                    <a:pt x="679323" y="2020709"/>
                  </a:lnTo>
                  <a:lnTo>
                    <a:pt x="702348" y="2020709"/>
                  </a:lnTo>
                  <a:lnTo>
                    <a:pt x="702437" y="2034489"/>
                  </a:lnTo>
                  <a:lnTo>
                    <a:pt x="713105" y="2034489"/>
                  </a:lnTo>
                  <a:lnTo>
                    <a:pt x="713105" y="2020709"/>
                  </a:lnTo>
                  <a:lnTo>
                    <a:pt x="719416" y="2020709"/>
                  </a:lnTo>
                  <a:lnTo>
                    <a:pt x="719416" y="2012175"/>
                  </a:lnTo>
                  <a:close/>
                </a:path>
                <a:path w="3564890" h="2036445">
                  <a:moveTo>
                    <a:pt x="980719" y="2016467"/>
                  </a:moveTo>
                  <a:lnTo>
                    <a:pt x="980694" y="2007933"/>
                  </a:lnTo>
                  <a:lnTo>
                    <a:pt x="980059" y="2004542"/>
                  </a:lnTo>
                  <a:lnTo>
                    <a:pt x="978293" y="2000669"/>
                  </a:lnTo>
                  <a:lnTo>
                    <a:pt x="977646" y="1999246"/>
                  </a:lnTo>
                  <a:lnTo>
                    <a:pt x="977392" y="1998662"/>
                  </a:lnTo>
                  <a:lnTo>
                    <a:pt x="975563" y="1996465"/>
                  </a:lnTo>
                  <a:lnTo>
                    <a:pt x="970940" y="1993493"/>
                  </a:lnTo>
                  <a:lnTo>
                    <a:pt x="969606" y="1993112"/>
                  </a:lnTo>
                  <a:lnTo>
                    <a:pt x="969606" y="2007933"/>
                  </a:lnTo>
                  <a:lnTo>
                    <a:pt x="969594" y="2016467"/>
                  </a:lnTo>
                  <a:lnTo>
                    <a:pt x="968971" y="2019782"/>
                  </a:lnTo>
                  <a:lnTo>
                    <a:pt x="966419" y="2024405"/>
                  </a:lnTo>
                  <a:lnTo>
                    <a:pt x="964476" y="2025561"/>
                  </a:lnTo>
                  <a:lnTo>
                    <a:pt x="958913" y="2025561"/>
                  </a:lnTo>
                  <a:lnTo>
                    <a:pt x="953427" y="2007158"/>
                  </a:lnTo>
                  <a:lnTo>
                    <a:pt x="954735" y="2005139"/>
                  </a:lnTo>
                  <a:lnTo>
                    <a:pt x="956170" y="2003552"/>
                  </a:lnTo>
                  <a:lnTo>
                    <a:pt x="959307" y="2001240"/>
                  </a:lnTo>
                  <a:lnTo>
                    <a:pt x="960932" y="2000669"/>
                  </a:lnTo>
                  <a:lnTo>
                    <a:pt x="964831" y="2000669"/>
                  </a:lnTo>
                  <a:lnTo>
                    <a:pt x="966571" y="2001545"/>
                  </a:lnTo>
                  <a:lnTo>
                    <a:pt x="968997" y="2005037"/>
                  </a:lnTo>
                  <a:lnTo>
                    <a:pt x="969606" y="2007933"/>
                  </a:lnTo>
                  <a:lnTo>
                    <a:pt x="969606" y="1993112"/>
                  </a:lnTo>
                  <a:lnTo>
                    <a:pt x="968362" y="1992757"/>
                  </a:lnTo>
                  <a:lnTo>
                    <a:pt x="960539" y="1992757"/>
                  </a:lnTo>
                  <a:lnTo>
                    <a:pt x="956513" y="1994916"/>
                  </a:lnTo>
                  <a:lnTo>
                    <a:pt x="953427" y="1999246"/>
                  </a:lnTo>
                  <a:lnTo>
                    <a:pt x="953719" y="1992960"/>
                  </a:lnTo>
                  <a:lnTo>
                    <a:pt x="954874" y="1988159"/>
                  </a:lnTo>
                  <a:lnTo>
                    <a:pt x="958913" y="1981530"/>
                  </a:lnTo>
                  <a:lnTo>
                    <a:pt x="961605" y="1979866"/>
                  </a:lnTo>
                  <a:lnTo>
                    <a:pt x="967536" y="1979866"/>
                  </a:lnTo>
                  <a:lnTo>
                    <a:pt x="970051" y="1980641"/>
                  </a:lnTo>
                  <a:lnTo>
                    <a:pt x="972540" y="1982177"/>
                  </a:lnTo>
                  <a:lnTo>
                    <a:pt x="973937" y="1979866"/>
                  </a:lnTo>
                  <a:lnTo>
                    <a:pt x="976630" y="1975421"/>
                  </a:lnTo>
                  <a:lnTo>
                    <a:pt x="973188" y="1972868"/>
                  </a:lnTo>
                  <a:lnTo>
                    <a:pt x="969225" y="1971598"/>
                  </a:lnTo>
                  <a:lnTo>
                    <a:pt x="960094" y="1971598"/>
                  </a:lnTo>
                  <a:lnTo>
                    <a:pt x="942047" y="1998091"/>
                  </a:lnTo>
                  <a:lnTo>
                    <a:pt x="942047" y="2014029"/>
                  </a:lnTo>
                  <a:lnTo>
                    <a:pt x="943660" y="2021166"/>
                  </a:lnTo>
                  <a:lnTo>
                    <a:pt x="950125" y="2031301"/>
                  </a:lnTo>
                  <a:lnTo>
                    <a:pt x="955116" y="2033828"/>
                  </a:lnTo>
                  <a:lnTo>
                    <a:pt x="965606" y="2033828"/>
                  </a:lnTo>
                  <a:lnTo>
                    <a:pt x="979932" y="2020252"/>
                  </a:lnTo>
                  <a:lnTo>
                    <a:pt x="980719" y="2016467"/>
                  </a:lnTo>
                  <a:close/>
                </a:path>
                <a:path w="3564890" h="2036445">
                  <a:moveTo>
                    <a:pt x="1283995" y="2014842"/>
                  </a:moveTo>
                  <a:lnTo>
                    <a:pt x="1283068" y="2011756"/>
                  </a:lnTo>
                  <a:lnTo>
                    <a:pt x="1279334" y="2006536"/>
                  </a:lnTo>
                  <a:lnTo>
                    <a:pt x="1279144" y="2006396"/>
                  </a:lnTo>
                  <a:lnTo>
                    <a:pt x="1276413" y="2004288"/>
                  </a:lnTo>
                  <a:lnTo>
                    <a:pt x="1272882" y="2002612"/>
                  </a:lnTo>
                  <a:lnTo>
                    <a:pt x="1272882" y="2015604"/>
                  </a:lnTo>
                  <a:lnTo>
                    <a:pt x="1272870" y="2021382"/>
                  </a:lnTo>
                  <a:lnTo>
                    <a:pt x="1272120" y="2023618"/>
                  </a:lnTo>
                  <a:lnTo>
                    <a:pt x="1269034" y="2026767"/>
                  </a:lnTo>
                  <a:lnTo>
                    <a:pt x="1266774" y="2027555"/>
                  </a:lnTo>
                  <a:lnTo>
                    <a:pt x="1260906" y="2027555"/>
                  </a:lnTo>
                  <a:lnTo>
                    <a:pt x="1258658" y="2026767"/>
                  </a:lnTo>
                  <a:lnTo>
                    <a:pt x="1255534" y="2023694"/>
                  </a:lnTo>
                  <a:lnTo>
                    <a:pt x="1254747" y="2021382"/>
                  </a:lnTo>
                  <a:lnTo>
                    <a:pt x="1254747" y="2012848"/>
                  </a:lnTo>
                  <a:lnTo>
                    <a:pt x="1256855" y="2008886"/>
                  </a:lnTo>
                  <a:lnTo>
                    <a:pt x="1261059" y="2006396"/>
                  </a:lnTo>
                  <a:lnTo>
                    <a:pt x="1263370" y="2007374"/>
                  </a:lnTo>
                  <a:lnTo>
                    <a:pt x="1266926" y="2008797"/>
                  </a:lnTo>
                  <a:lnTo>
                    <a:pt x="1269403" y="2010295"/>
                  </a:lnTo>
                  <a:lnTo>
                    <a:pt x="1272184" y="2013432"/>
                  </a:lnTo>
                  <a:lnTo>
                    <a:pt x="1272882" y="2015604"/>
                  </a:lnTo>
                  <a:lnTo>
                    <a:pt x="1272882" y="2002612"/>
                  </a:lnTo>
                  <a:lnTo>
                    <a:pt x="1272438" y="2002396"/>
                  </a:lnTo>
                  <a:lnTo>
                    <a:pt x="1275702" y="2000669"/>
                  </a:lnTo>
                  <a:lnTo>
                    <a:pt x="1276959" y="1999640"/>
                  </a:lnTo>
                  <a:lnTo>
                    <a:pt x="1278089" y="1998700"/>
                  </a:lnTo>
                  <a:lnTo>
                    <a:pt x="1281112" y="1994255"/>
                  </a:lnTo>
                  <a:lnTo>
                    <a:pt x="1281798" y="1991931"/>
                  </a:lnTo>
                  <a:lnTo>
                    <a:pt x="1281861" y="1984019"/>
                  </a:lnTo>
                  <a:lnTo>
                    <a:pt x="1280642" y="1981327"/>
                  </a:lnTo>
                  <a:lnTo>
                    <a:pt x="1280160" y="1980260"/>
                  </a:lnTo>
                  <a:lnTo>
                    <a:pt x="1273340" y="1974926"/>
                  </a:lnTo>
                  <a:lnTo>
                    <a:pt x="1271193" y="1974265"/>
                  </a:lnTo>
                  <a:lnTo>
                    <a:pt x="1271193" y="1986749"/>
                  </a:lnTo>
                  <a:lnTo>
                    <a:pt x="1271130" y="1991931"/>
                  </a:lnTo>
                  <a:lnTo>
                    <a:pt x="1270774" y="1993506"/>
                  </a:lnTo>
                  <a:lnTo>
                    <a:pt x="1269123" y="1996706"/>
                  </a:lnTo>
                  <a:lnTo>
                    <a:pt x="1267663" y="1998218"/>
                  </a:lnTo>
                  <a:lnTo>
                    <a:pt x="1265593" y="1999640"/>
                  </a:lnTo>
                  <a:lnTo>
                    <a:pt x="1264081" y="1999018"/>
                  </a:lnTo>
                  <a:lnTo>
                    <a:pt x="1261364" y="1997824"/>
                  </a:lnTo>
                  <a:lnTo>
                    <a:pt x="1259408" y="1996554"/>
                  </a:lnTo>
                  <a:lnTo>
                    <a:pt x="1257033" y="1993836"/>
                  </a:lnTo>
                  <a:lnTo>
                    <a:pt x="1256436" y="1991931"/>
                  </a:lnTo>
                  <a:lnTo>
                    <a:pt x="1256461" y="1984019"/>
                  </a:lnTo>
                  <a:lnTo>
                    <a:pt x="1258900" y="1981327"/>
                  </a:lnTo>
                  <a:lnTo>
                    <a:pt x="1266253" y="1981327"/>
                  </a:lnTo>
                  <a:lnTo>
                    <a:pt x="1268082" y="1982000"/>
                  </a:lnTo>
                  <a:lnTo>
                    <a:pt x="1270571" y="1984730"/>
                  </a:lnTo>
                  <a:lnTo>
                    <a:pt x="1271193" y="1986749"/>
                  </a:lnTo>
                  <a:lnTo>
                    <a:pt x="1271193" y="1974265"/>
                  </a:lnTo>
                  <a:lnTo>
                    <a:pt x="1269009" y="1973592"/>
                  </a:lnTo>
                  <a:lnTo>
                    <a:pt x="1260348" y="1973592"/>
                  </a:lnTo>
                  <a:lnTo>
                    <a:pt x="1245768" y="1986064"/>
                  </a:lnTo>
                  <a:lnTo>
                    <a:pt x="1245768" y="1992350"/>
                  </a:lnTo>
                  <a:lnTo>
                    <a:pt x="1246454" y="1995017"/>
                  </a:lnTo>
                  <a:lnTo>
                    <a:pt x="1249184" y="1999640"/>
                  </a:lnTo>
                  <a:lnTo>
                    <a:pt x="1251369" y="2001685"/>
                  </a:lnTo>
                  <a:lnTo>
                    <a:pt x="1254391" y="2003463"/>
                  </a:lnTo>
                  <a:lnTo>
                    <a:pt x="1250835" y="2005063"/>
                  </a:lnTo>
                  <a:lnTo>
                    <a:pt x="1248156" y="2007095"/>
                  </a:lnTo>
                  <a:lnTo>
                    <a:pt x="1244549" y="2012010"/>
                  </a:lnTo>
                  <a:lnTo>
                    <a:pt x="1243698" y="2014842"/>
                  </a:lnTo>
                  <a:lnTo>
                    <a:pt x="1243634" y="2021979"/>
                  </a:lnTo>
                  <a:lnTo>
                    <a:pt x="1244434" y="2024926"/>
                  </a:lnTo>
                  <a:lnTo>
                    <a:pt x="1247635" y="2030082"/>
                  </a:lnTo>
                  <a:lnTo>
                    <a:pt x="1249934" y="2032114"/>
                  </a:lnTo>
                  <a:lnTo>
                    <a:pt x="1255915" y="2035073"/>
                  </a:lnTo>
                  <a:lnTo>
                    <a:pt x="1259459" y="2035822"/>
                  </a:lnTo>
                  <a:lnTo>
                    <a:pt x="1267701" y="2035822"/>
                  </a:lnTo>
                  <a:lnTo>
                    <a:pt x="1271320" y="2035073"/>
                  </a:lnTo>
                  <a:lnTo>
                    <a:pt x="1277480" y="2032114"/>
                  </a:lnTo>
                  <a:lnTo>
                    <a:pt x="1279842" y="2030056"/>
                  </a:lnTo>
                  <a:lnTo>
                    <a:pt x="1281417" y="2027555"/>
                  </a:lnTo>
                  <a:lnTo>
                    <a:pt x="1283169" y="2024773"/>
                  </a:lnTo>
                  <a:lnTo>
                    <a:pt x="1283944" y="2021979"/>
                  </a:lnTo>
                  <a:lnTo>
                    <a:pt x="1283995" y="2014842"/>
                  </a:lnTo>
                  <a:close/>
                </a:path>
                <a:path w="3564890" h="2036445">
                  <a:moveTo>
                    <a:pt x="1537042" y="1974659"/>
                  </a:moveTo>
                  <a:lnTo>
                    <a:pt x="1527175" y="1974659"/>
                  </a:lnTo>
                  <a:lnTo>
                    <a:pt x="1509395" y="1986572"/>
                  </a:lnTo>
                  <a:lnTo>
                    <a:pt x="1514297" y="1993861"/>
                  </a:lnTo>
                  <a:lnTo>
                    <a:pt x="1526108" y="1985860"/>
                  </a:lnTo>
                  <a:lnTo>
                    <a:pt x="1526108" y="2034489"/>
                  </a:lnTo>
                  <a:lnTo>
                    <a:pt x="1537042" y="2034489"/>
                  </a:lnTo>
                  <a:lnTo>
                    <a:pt x="1537042" y="1974659"/>
                  </a:lnTo>
                  <a:close/>
                </a:path>
                <a:path w="3564890" h="2036445">
                  <a:moveTo>
                    <a:pt x="1573403" y="1974659"/>
                  </a:moveTo>
                  <a:lnTo>
                    <a:pt x="1563535" y="1974659"/>
                  </a:lnTo>
                  <a:lnTo>
                    <a:pt x="1545755" y="1986572"/>
                  </a:lnTo>
                  <a:lnTo>
                    <a:pt x="1550657" y="1993861"/>
                  </a:lnTo>
                  <a:lnTo>
                    <a:pt x="1562468" y="1985860"/>
                  </a:lnTo>
                  <a:lnTo>
                    <a:pt x="1562468" y="2034489"/>
                  </a:lnTo>
                  <a:lnTo>
                    <a:pt x="1573403" y="2034489"/>
                  </a:lnTo>
                  <a:lnTo>
                    <a:pt x="1573403" y="1974659"/>
                  </a:lnTo>
                  <a:close/>
                </a:path>
                <a:path w="3564890" h="2036445">
                  <a:moveTo>
                    <a:pt x="1831911" y="1974659"/>
                  </a:moveTo>
                  <a:lnTo>
                    <a:pt x="1822043" y="1974659"/>
                  </a:lnTo>
                  <a:lnTo>
                    <a:pt x="1804263" y="1986572"/>
                  </a:lnTo>
                  <a:lnTo>
                    <a:pt x="1809153" y="1993861"/>
                  </a:lnTo>
                  <a:lnTo>
                    <a:pt x="1820976" y="1985860"/>
                  </a:lnTo>
                  <a:lnTo>
                    <a:pt x="1820976" y="2034489"/>
                  </a:lnTo>
                  <a:lnTo>
                    <a:pt x="1831911" y="2034489"/>
                  </a:lnTo>
                  <a:lnTo>
                    <a:pt x="1831911" y="1974659"/>
                  </a:lnTo>
                  <a:close/>
                </a:path>
                <a:path w="3564890" h="2036445">
                  <a:moveTo>
                    <a:pt x="1876806" y="2025688"/>
                  </a:moveTo>
                  <a:lnTo>
                    <a:pt x="1853692" y="2025688"/>
                  </a:lnTo>
                  <a:lnTo>
                    <a:pt x="1859622" y="2019287"/>
                  </a:lnTo>
                  <a:lnTo>
                    <a:pt x="1864106" y="2014156"/>
                  </a:lnTo>
                  <a:lnTo>
                    <a:pt x="1870214" y="2006447"/>
                  </a:lnTo>
                  <a:lnTo>
                    <a:pt x="1872386" y="2002967"/>
                  </a:lnTo>
                  <a:lnTo>
                    <a:pt x="1875002" y="1996744"/>
                  </a:lnTo>
                  <a:lnTo>
                    <a:pt x="1875650" y="1993506"/>
                  </a:lnTo>
                  <a:lnTo>
                    <a:pt x="1875650" y="1986978"/>
                  </a:lnTo>
                  <a:lnTo>
                    <a:pt x="1861426" y="1973592"/>
                  </a:lnTo>
                  <a:lnTo>
                    <a:pt x="1857692" y="1973592"/>
                  </a:lnTo>
                  <a:lnTo>
                    <a:pt x="1850402" y="1973592"/>
                  </a:lnTo>
                  <a:lnTo>
                    <a:pt x="1844471" y="1976818"/>
                  </a:lnTo>
                  <a:lnTo>
                    <a:pt x="1839912" y="1983282"/>
                  </a:lnTo>
                  <a:lnTo>
                    <a:pt x="1846580" y="1988439"/>
                  </a:lnTo>
                  <a:lnTo>
                    <a:pt x="1848358" y="1986305"/>
                  </a:lnTo>
                  <a:lnTo>
                    <a:pt x="1849996" y="1984756"/>
                  </a:lnTo>
                  <a:lnTo>
                    <a:pt x="1853018" y="1982863"/>
                  </a:lnTo>
                  <a:lnTo>
                    <a:pt x="1854758" y="1982393"/>
                  </a:lnTo>
                  <a:lnTo>
                    <a:pt x="1859026" y="1982393"/>
                  </a:lnTo>
                  <a:lnTo>
                    <a:pt x="1860842" y="1983117"/>
                  </a:lnTo>
                  <a:lnTo>
                    <a:pt x="1863509" y="1986026"/>
                  </a:lnTo>
                  <a:lnTo>
                    <a:pt x="1864182" y="1988108"/>
                  </a:lnTo>
                  <a:lnTo>
                    <a:pt x="1864182" y="1993798"/>
                  </a:lnTo>
                  <a:lnTo>
                    <a:pt x="1841512" y="2026310"/>
                  </a:lnTo>
                  <a:lnTo>
                    <a:pt x="1841512" y="2034489"/>
                  </a:lnTo>
                  <a:lnTo>
                    <a:pt x="1875650" y="2034489"/>
                  </a:lnTo>
                  <a:lnTo>
                    <a:pt x="1876806" y="2025688"/>
                  </a:lnTo>
                  <a:close/>
                </a:path>
                <a:path w="3564890" h="2036445">
                  <a:moveTo>
                    <a:pt x="2099094" y="1974659"/>
                  </a:moveTo>
                  <a:lnTo>
                    <a:pt x="2089226" y="1974659"/>
                  </a:lnTo>
                  <a:lnTo>
                    <a:pt x="2071446" y="1986572"/>
                  </a:lnTo>
                  <a:lnTo>
                    <a:pt x="2076335" y="1993861"/>
                  </a:lnTo>
                  <a:lnTo>
                    <a:pt x="2088159" y="1985860"/>
                  </a:lnTo>
                  <a:lnTo>
                    <a:pt x="2088159" y="2034489"/>
                  </a:lnTo>
                  <a:lnTo>
                    <a:pt x="2099094" y="2034489"/>
                  </a:lnTo>
                  <a:lnTo>
                    <a:pt x="2099094" y="1974659"/>
                  </a:lnTo>
                  <a:close/>
                </a:path>
                <a:path w="3564890" h="2036445">
                  <a:moveTo>
                    <a:pt x="2149056" y="2012175"/>
                  </a:moveTo>
                  <a:lnTo>
                    <a:pt x="2142744" y="2012175"/>
                  </a:lnTo>
                  <a:lnTo>
                    <a:pt x="2142744" y="1997062"/>
                  </a:lnTo>
                  <a:lnTo>
                    <a:pt x="2133320" y="1997062"/>
                  </a:lnTo>
                  <a:lnTo>
                    <a:pt x="2132076" y="2012175"/>
                  </a:lnTo>
                  <a:lnTo>
                    <a:pt x="2120252" y="2012175"/>
                  </a:lnTo>
                  <a:lnTo>
                    <a:pt x="2133943" y="1976970"/>
                  </a:lnTo>
                  <a:lnTo>
                    <a:pt x="2124519" y="1973503"/>
                  </a:lnTo>
                  <a:lnTo>
                    <a:pt x="2108962" y="2013064"/>
                  </a:lnTo>
                  <a:lnTo>
                    <a:pt x="2108962" y="2020709"/>
                  </a:lnTo>
                  <a:lnTo>
                    <a:pt x="2131987" y="2020709"/>
                  </a:lnTo>
                  <a:lnTo>
                    <a:pt x="2132076" y="2034489"/>
                  </a:lnTo>
                  <a:lnTo>
                    <a:pt x="2142744" y="2034489"/>
                  </a:lnTo>
                  <a:lnTo>
                    <a:pt x="2142744" y="2020709"/>
                  </a:lnTo>
                  <a:lnTo>
                    <a:pt x="2149056" y="2020709"/>
                  </a:lnTo>
                  <a:lnTo>
                    <a:pt x="2149056" y="2012175"/>
                  </a:lnTo>
                  <a:close/>
                </a:path>
                <a:path w="3564890" h="2036445">
                  <a:moveTo>
                    <a:pt x="2366276" y="1974659"/>
                  </a:moveTo>
                  <a:lnTo>
                    <a:pt x="2356408" y="1974659"/>
                  </a:lnTo>
                  <a:lnTo>
                    <a:pt x="2338628" y="1986572"/>
                  </a:lnTo>
                  <a:lnTo>
                    <a:pt x="2343518" y="1993861"/>
                  </a:lnTo>
                  <a:lnTo>
                    <a:pt x="2355342" y="1985860"/>
                  </a:lnTo>
                  <a:lnTo>
                    <a:pt x="2355342" y="2034489"/>
                  </a:lnTo>
                  <a:lnTo>
                    <a:pt x="2366276" y="2034489"/>
                  </a:lnTo>
                  <a:lnTo>
                    <a:pt x="2366276" y="1974659"/>
                  </a:lnTo>
                  <a:close/>
                </a:path>
                <a:path w="3564890" h="2036445">
                  <a:moveTo>
                    <a:pt x="2416327" y="2018449"/>
                  </a:moveTo>
                  <a:lnTo>
                    <a:pt x="2416302" y="2009914"/>
                  </a:lnTo>
                  <a:lnTo>
                    <a:pt x="2415667" y="2006523"/>
                  </a:lnTo>
                  <a:lnTo>
                    <a:pt x="2413901" y="2002663"/>
                  </a:lnTo>
                  <a:lnTo>
                    <a:pt x="2413254" y="2001240"/>
                  </a:lnTo>
                  <a:lnTo>
                    <a:pt x="2413000" y="2000656"/>
                  </a:lnTo>
                  <a:lnTo>
                    <a:pt x="2411171" y="1998446"/>
                  </a:lnTo>
                  <a:lnTo>
                    <a:pt x="2406548" y="1995487"/>
                  </a:lnTo>
                  <a:lnTo>
                    <a:pt x="2405215" y="1995106"/>
                  </a:lnTo>
                  <a:lnTo>
                    <a:pt x="2405215" y="2009914"/>
                  </a:lnTo>
                  <a:lnTo>
                    <a:pt x="2405202" y="2018449"/>
                  </a:lnTo>
                  <a:lnTo>
                    <a:pt x="2404580" y="2021776"/>
                  </a:lnTo>
                  <a:lnTo>
                    <a:pt x="2402027" y="2026399"/>
                  </a:lnTo>
                  <a:lnTo>
                    <a:pt x="2400084" y="2027555"/>
                  </a:lnTo>
                  <a:lnTo>
                    <a:pt x="2394521" y="2027555"/>
                  </a:lnTo>
                  <a:lnTo>
                    <a:pt x="2389035" y="2009152"/>
                  </a:lnTo>
                  <a:lnTo>
                    <a:pt x="2390343" y="2007133"/>
                  </a:lnTo>
                  <a:lnTo>
                    <a:pt x="2391778" y="2005545"/>
                  </a:lnTo>
                  <a:lnTo>
                    <a:pt x="2394915" y="2003234"/>
                  </a:lnTo>
                  <a:lnTo>
                    <a:pt x="2396540" y="2002663"/>
                  </a:lnTo>
                  <a:lnTo>
                    <a:pt x="2400439" y="2002663"/>
                  </a:lnTo>
                  <a:lnTo>
                    <a:pt x="2402179" y="2003526"/>
                  </a:lnTo>
                  <a:lnTo>
                    <a:pt x="2404605" y="2007031"/>
                  </a:lnTo>
                  <a:lnTo>
                    <a:pt x="2405215" y="2009914"/>
                  </a:lnTo>
                  <a:lnTo>
                    <a:pt x="2405215" y="1995106"/>
                  </a:lnTo>
                  <a:lnTo>
                    <a:pt x="2403970" y="1994750"/>
                  </a:lnTo>
                  <a:lnTo>
                    <a:pt x="2396147" y="1994750"/>
                  </a:lnTo>
                  <a:lnTo>
                    <a:pt x="2392121" y="1996909"/>
                  </a:lnTo>
                  <a:lnTo>
                    <a:pt x="2389035" y="2001240"/>
                  </a:lnTo>
                  <a:lnTo>
                    <a:pt x="2389327" y="1994954"/>
                  </a:lnTo>
                  <a:lnTo>
                    <a:pt x="2390483" y="1990153"/>
                  </a:lnTo>
                  <a:lnTo>
                    <a:pt x="2394521" y="1983511"/>
                  </a:lnTo>
                  <a:lnTo>
                    <a:pt x="2397214" y="1981860"/>
                  </a:lnTo>
                  <a:lnTo>
                    <a:pt x="2403144" y="1981860"/>
                  </a:lnTo>
                  <a:lnTo>
                    <a:pt x="2405659" y="1982622"/>
                  </a:lnTo>
                  <a:lnTo>
                    <a:pt x="2408148" y="1984171"/>
                  </a:lnTo>
                  <a:lnTo>
                    <a:pt x="2409545" y="1981860"/>
                  </a:lnTo>
                  <a:lnTo>
                    <a:pt x="2412238" y="1977415"/>
                  </a:lnTo>
                  <a:lnTo>
                    <a:pt x="2408796" y="1974862"/>
                  </a:lnTo>
                  <a:lnTo>
                    <a:pt x="2404834" y="1973592"/>
                  </a:lnTo>
                  <a:lnTo>
                    <a:pt x="2395702" y="1973592"/>
                  </a:lnTo>
                  <a:lnTo>
                    <a:pt x="2377656" y="2000084"/>
                  </a:lnTo>
                  <a:lnTo>
                    <a:pt x="2377656" y="2016023"/>
                  </a:lnTo>
                  <a:lnTo>
                    <a:pt x="2379268" y="2023148"/>
                  </a:lnTo>
                  <a:lnTo>
                    <a:pt x="2385733" y="2033282"/>
                  </a:lnTo>
                  <a:lnTo>
                    <a:pt x="2390724" y="2035822"/>
                  </a:lnTo>
                  <a:lnTo>
                    <a:pt x="2401214" y="2035822"/>
                  </a:lnTo>
                  <a:lnTo>
                    <a:pt x="2415540" y="2022246"/>
                  </a:lnTo>
                  <a:lnTo>
                    <a:pt x="2416327" y="2018449"/>
                  </a:lnTo>
                  <a:close/>
                </a:path>
                <a:path w="3564890" h="2036445">
                  <a:moveTo>
                    <a:pt x="2671102" y="1974659"/>
                  </a:moveTo>
                  <a:lnTo>
                    <a:pt x="2661234" y="1974659"/>
                  </a:lnTo>
                  <a:lnTo>
                    <a:pt x="2643454" y="1986572"/>
                  </a:lnTo>
                  <a:lnTo>
                    <a:pt x="2648343" y="1993861"/>
                  </a:lnTo>
                  <a:lnTo>
                    <a:pt x="2660167" y="1985860"/>
                  </a:lnTo>
                  <a:lnTo>
                    <a:pt x="2660167" y="2034489"/>
                  </a:lnTo>
                  <a:lnTo>
                    <a:pt x="2671102" y="2034489"/>
                  </a:lnTo>
                  <a:lnTo>
                    <a:pt x="2671102" y="1974659"/>
                  </a:lnTo>
                  <a:close/>
                </a:path>
                <a:path w="3564890" h="2036445">
                  <a:moveTo>
                    <a:pt x="2721597" y="2014842"/>
                  </a:moveTo>
                  <a:lnTo>
                    <a:pt x="2720657" y="2011756"/>
                  </a:lnTo>
                  <a:lnTo>
                    <a:pt x="2716923" y="2006536"/>
                  </a:lnTo>
                  <a:lnTo>
                    <a:pt x="2716733" y="2006396"/>
                  </a:lnTo>
                  <a:lnTo>
                    <a:pt x="2714015" y="2004288"/>
                  </a:lnTo>
                  <a:lnTo>
                    <a:pt x="2710484" y="2002612"/>
                  </a:lnTo>
                  <a:lnTo>
                    <a:pt x="2710484" y="2015604"/>
                  </a:lnTo>
                  <a:lnTo>
                    <a:pt x="2710472" y="2021382"/>
                  </a:lnTo>
                  <a:lnTo>
                    <a:pt x="2709710" y="2023618"/>
                  </a:lnTo>
                  <a:lnTo>
                    <a:pt x="2706636" y="2026767"/>
                  </a:lnTo>
                  <a:lnTo>
                    <a:pt x="2704376" y="2027555"/>
                  </a:lnTo>
                  <a:lnTo>
                    <a:pt x="2698508" y="2027555"/>
                  </a:lnTo>
                  <a:lnTo>
                    <a:pt x="2696260" y="2026767"/>
                  </a:lnTo>
                  <a:lnTo>
                    <a:pt x="2693136" y="2023694"/>
                  </a:lnTo>
                  <a:lnTo>
                    <a:pt x="2692349" y="2021382"/>
                  </a:lnTo>
                  <a:lnTo>
                    <a:pt x="2692349" y="2012848"/>
                  </a:lnTo>
                  <a:lnTo>
                    <a:pt x="2694457" y="2008886"/>
                  </a:lnTo>
                  <a:lnTo>
                    <a:pt x="2698661" y="2006396"/>
                  </a:lnTo>
                  <a:lnTo>
                    <a:pt x="2700972" y="2007374"/>
                  </a:lnTo>
                  <a:lnTo>
                    <a:pt x="2704528" y="2008797"/>
                  </a:lnTo>
                  <a:lnTo>
                    <a:pt x="2707005" y="2010295"/>
                  </a:lnTo>
                  <a:lnTo>
                    <a:pt x="2709786" y="2013432"/>
                  </a:lnTo>
                  <a:lnTo>
                    <a:pt x="2710484" y="2015604"/>
                  </a:lnTo>
                  <a:lnTo>
                    <a:pt x="2710484" y="2002612"/>
                  </a:lnTo>
                  <a:lnTo>
                    <a:pt x="2710040" y="2002396"/>
                  </a:lnTo>
                  <a:lnTo>
                    <a:pt x="2713304" y="2000669"/>
                  </a:lnTo>
                  <a:lnTo>
                    <a:pt x="2714548" y="1999640"/>
                  </a:lnTo>
                  <a:lnTo>
                    <a:pt x="2715679" y="1998700"/>
                  </a:lnTo>
                  <a:lnTo>
                    <a:pt x="2718701" y="1994255"/>
                  </a:lnTo>
                  <a:lnTo>
                    <a:pt x="2719400" y="1991931"/>
                  </a:lnTo>
                  <a:lnTo>
                    <a:pt x="2719463" y="1984019"/>
                  </a:lnTo>
                  <a:lnTo>
                    <a:pt x="2718244" y="1981327"/>
                  </a:lnTo>
                  <a:lnTo>
                    <a:pt x="2717762" y="1980260"/>
                  </a:lnTo>
                  <a:lnTo>
                    <a:pt x="2710942" y="1974926"/>
                  </a:lnTo>
                  <a:lnTo>
                    <a:pt x="2708795" y="1974278"/>
                  </a:lnTo>
                  <a:lnTo>
                    <a:pt x="2708795" y="1986749"/>
                  </a:lnTo>
                  <a:lnTo>
                    <a:pt x="2708719" y="1991931"/>
                  </a:lnTo>
                  <a:lnTo>
                    <a:pt x="2708376" y="1993506"/>
                  </a:lnTo>
                  <a:lnTo>
                    <a:pt x="2706713" y="1996706"/>
                  </a:lnTo>
                  <a:lnTo>
                    <a:pt x="2705265" y="1998218"/>
                  </a:lnTo>
                  <a:lnTo>
                    <a:pt x="2703195" y="1999640"/>
                  </a:lnTo>
                  <a:lnTo>
                    <a:pt x="2701683" y="1999018"/>
                  </a:lnTo>
                  <a:lnTo>
                    <a:pt x="2698953" y="1997824"/>
                  </a:lnTo>
                  <a:lnTo>
                    <a:pt x="2696997" y="1996554"/>
                  </a:lnTo>
                  <a:lnTo>
                    <a:pt x="2694635" y="1993836"/>
                  </a:lnTo>
                  <a:lnTo>
                    <a:pt x="2694038" y="1991931"/>
                  </a:lnTo>
                  <a:lnTo>
                    <a:pt x="2694063" y="1984019"/>
                  </a:lnTo>
                  <a:lnTo>
                    <a:pt x="2696502" y="1981327"/>
                  </a:lnTo>
                  <a:lnTo>
                    <a:pt x="2703842" y="1981327"/>
                  </a:lnTo>
                  <a:lnTo>
                    <a:pt x="2705684" y="1982000"/>
                  </a:lnTo>
                  <a:lnTo>
                    <a:pt x="2708173" y="1984730"/>
                  </a:lnTo>
                  <a:lnTo>
                    <a:pt x="2708795" y="1986749"/>
                  </a:lnTo>
                  <a:lnTo>
                    <a:pt x="2708795" y="1974278"/>
                  </a:lnTo>
                  <a:lnTo>
                    <a:pt x="2706598" y="1973592"/>
                  </a:lnTo>
                  <a:lnTo>
                    <a:pt x="2697950" y="1973592"/>
                  </a:lnTo>
                  <a:lnTo>
                    <a:pt x="2683370" y="1986064"/>
                  </a:lnTo>
                  <a:lnTo>
                    <a:pt x="2683370" y="1992350"/>
                  </a:lnTo>
                  <a:lnTo>
                    <a:pt x="2684056" y="1995017"/>
                  </a:lnTo>
                  <a:lnTo>
                    <a:pt x="2686774" y="1999640"/>
                  </a:lnTo>
                  <a:lnTo>
                    <a:pt x="2688971" y="2001685"/>
                  </a:lnTo>
                  <a:lnTo>
                    <a:pt x="2691993" y="2003463"/>
                  </a:lnTo>
                  <a:lnTo>
                    <a:pt x="2688437" y="2005063"/>
                  </a:lnTo>
                  <a:lnTo>
                    <a:pt x="2685758" y="2007095"/>
                  </a:lnTo>
                  <a:lnTo>
                    <a:pt x="2682138" y="2012010"/>
                  </a:lnTo>
                  <a:lnTo>
                    <a:pt x="2681300" y="2014842"/>
                  </a:lnTo>
                  <a:lnTo>
                    <a:pt x="2681236" y="2021979"/>
                  </a:lnTo>
                  <a:lnTo>
                    <a:pt x="2682036" y="2024926"/>
                  </a:lnTo>
                  <a:lnTo>
                    <a:pt x="2685237" y="2030082"/>
                  </a:lnTo>
                  <a:lnTo>
                    <a:pt x="2687536" y="2032114"/>
                  </a:lnTo>
                  <a:lnTo>
                    <a:pt x="2693517" y="2035073"/>
                  </a:lnTo>
                  <a:lnTo>
                    <a:pt x="2697061" y="2035822"/>
                  </a:lnTo>
                  <a:lnTo>
                    <a:pt x="2705303" y="2035822"/>
                  </a:lnTo>
                  <a:lnTo>
                    <a:pt x="2708910" y="2035073"/>
                  </a:lnTo>
                  <a:lnTo>
                    <a:pt x="2715082" y="2032114"/>
                  </a:lnTo>
                  <a:lnTo>
                    <a:pt x="2717444" y="2030056"/>
                  </a:lnTo>
                  <a:lnTo>
                    <a:pt x="2719019" y="2027555"/>
                  </a:lnTo>
                  <a:lnTo>
                    <a:pt x="2720771" y="2024773"/>
                  </a:lnTo>
                  <a:lnTo>
                    <a:pt x="2721546" y="2021979"/>
                  </a:lnTo>
                  <a:lnTo>
                    <a:pt x="2721597" y="2014842"/>
                  </a:lnTo>
                  <a:close/>
                </a:path>
                <a:path w="3564890" h="2036445">
                  <a:moveTo>
                    <a:pt x="2946819" y="2025688"/>
                  </a:moveTo>
                  <a:lnTo>
                    <a:pt x="2923705" y="2025688"/>
                  </a:lnTo>
                  <a:lnTo>
                    <a:pt x="2929636" y="2019287"/>
                  </a:lnTo>
                  <a:lnTo>
                    <a:pt x="2934119" y="2014156"/>
                  </a:lnTo>
                  <a:lnTo>
                    <a:pt x="2940227" y="2006447"/>
                  </a:lnTo>
                  <a:lnTo>
                    <a:pt x="2942399" y="2002967"/>
                  </a:lnTo>
                  <a:lnTo>
                    <a:pt x="2945015" y="1996744"/>
                  </a:lnTo>
                  <a:lnTo>
                    <a:pt x="2945663" y="1993506"/>
                  </a:lnTo>
                  <a:lnTo>
                    <a:pt x="2945663" y="1986978"/>
                  </a:lnTo>
                  <a:lnTo>
                    <a:pt x="2931439" y="1973592"/>
                  </a:lnTo>
                  <a:lnTo>
                    <a:pt x="2927705" y="1973592"/>
                  </a:lnTo>
                  <a:lnTo>
                    <a:pt x="2920415" y="1973592"/>
                  </a:lnTo>
                  <a:lnTo>
                    <a:pt x="2914485" y="1976818"/>
                  </a:lnTo>
                  <a:lnTo>
                    <a:pt x="2909925" y="1983282"/>
                  </a:lnTo>
                  <a:lnTo>
                    <a:pt x="2916593" y="1988439"/>
                  </a:lnTo>
                  <a:lnTo>
                    <a:pt x="2918371" y="1986305"/>
                  </a:lnTo>
                  <a:lnTo>
                    <a:pt x="2920022" y="1984756"/>
                  </a:lnTo>
                  <a:lnTo>
                    <a:pt x="2923044" y="1982863"/>
                  </a:lnTo>
                  <a:lnTo>
                    <a:pt x="2924772" y="1982393"/>
                  </a:lnTo>
                  <a:lnTo>
                    <a:pt x="2929039" y="1982393"/>
                  </a:lnTo>
                  <a:lnTo>
                    <a:pt x="2930868" y="1983117"/>
                  </a:lnTo>
                  <a:lnTo>
                    <a:pt x="2933535" y="1986026"/>
                  </a:lnTo>
                  <a:lnTo>
                    <a:pt x="2934195" y="1988108"/>
                  </a:lnTo>
                  <a:lnTo>
                    <a:pt x="2934195" y="1993798"/>
                  </a:lnTo>
                  <a:lnTo>
                    <a:pt x="2911525" y="2026310"/>
                  </a:lnTo>
                  <a:lnTo>
                    <a:pt x="2911525" y="2034489"/>
                  </a:lnTo>
                  <a:lnTo>
                    <a:pt x="2945663" y="2034489"/>
                  </a:lnTo>
                  <a:lnTo>
                    <a:pt x="2946819" y="2025688"/>
                  </a:lnTo>
                  <a:close/>
                </a:path>
                <a:path w="3564890" h="2036445">
                  <a:moveTo>
                    <a:pt x="2993136" y="2014982"/>
                  </a:moveTo>
                  <a:lnTo>
                    <a:pt x="2993110" y="1994268"/>
                  </a:lnTo>
                  <a:lnTo>
                    <a:pt x="2991485" y="1986699"/>
                  </a:lnTo>
                  <a:lnTo>
                    <a:pt x="2988526" y="1982038"/>
                  </a:lnTo>
                  <a:lnTo>
                    <a:pt x="2984843" y="1976208"/>
                  </a:lnTo>
                  <a:lnTo>
                    <a:pt x="2981756" y="1974557"/>
                  </a:lnTo>
                  <a:lnTo>
                    <a:pt x="2981756" y="1998802"/>
                  </a:lnTo>
                  <a:lnTo>
                    <a:pt x="2981756" y="2010422"/>
                  </a:lnTo>
                  <a:lnTo>
                    <a:pt x="2975445" y="2027377"/>
                  </a:lnTo>
                  <a:lnTo>
                    <a:pt x="2971533" y="2027377"/>
                  </a:lnTo>
                  <a:lnTo>
                    <a:pt x="2965221" y="2010422"/>
                  </a:lnTo>
                  <a:lnTo>
                    <a:pt x="2965234" y="1998802"/>
                  </a:lnTo>
                  <a:lnTo>
                    <a:pt x="2971533" y="1982038"/>
                  </a:lnTo>
                  <a:lnTo>
                    <a:pt x="2975445" y="1982038"/>
                  </a:lnTo>
                  <a:lnTo>
                    <a:pt x="2981756" y="1998802"/>
                  </a:lnTo>
                  <a:lnTo>
                    <a:pt x="2981756" y="1974557"/>
                  </a:lnTo>
                  <a:lnTo>
                    <a:pt x="2979953" y="1973592"/>
                  </a:lnTo>
                  <a:lnTo>
                    <a:pt x="2967037" y="1973592"/>
                  </a:lnTo>
                  <a:lnTo>
                    <a:pt x="2962122" y="1976183"/>
                  </a:lnTo>
                  <a:lnTo>
                    <a:pt x="2955429" y="1986559"/>
                  </a:lnTo>
                  <a:lnTo>
                    <a:pt x="2953766" y="1994268"/>
                  </a:lnTo>
                  <a:lnTo>
                    <a:pt x="2953766" y="2014982"/>
                  </a:lnTo>
                  <a:lnTo>
                    <a:pt x="2955429" y="2022703"/>
                  </a:lnTo>
                  <a:lnTo>
                    <a:pt x="2962122" y="2033193"/>
                  </a:lnTo>
                  <a:lnTo>
                    <a:pt x="2967037" y="2035822"/>
                  </a:lnTo>
                  <a:lnTo>
                    <a:pt x="2979953" y="2035822"/>
                  </a:lnTo>
                  <a:lnTo>
                    <a:pt x="2984855" y="2033193"/>
                  </a:lnTo>
                  <a:lnTo>
                    <a:pt x="2988551" y="2027377"/>
                  </a:lnTo>
                  <a:lnTo>
                    <a:pt x="2991485" y="2022779"/>
                  </a:lnTo>
                  <a:lnTo>
                    <a:pt x="2993136" y="2014982"/>
                  </a:lnTo>
                  <a:close/>
                </a:path>
                <a:path w="3564890" h="2036445">
                  <a:moveTo>
                    <a:pt x="3251644" y="2025688"/>
                  </a:moveTo>
                  <a:lnTo>
                    <a:pt x="3228530" y="2025688"/>
                  </a:lnTo>
                  <a:lnTo>
                    <a:pt x="3234461" y="2019287"/>
                  </a:lnTo>
                  <a:lnTo>
                    <a:pt x="3238944" y="2014156"/>
                  </a:lnTo>
                  <a:lnTo>
                    <a:pt x="3245053" y="2006447"/>
                  </a:lnTo>
                  <a:lnTo>
                    <a:pt x="3247225" y="2002967"/>
                  </a:lnTo>
                  <a:lnTo>
                    <a:pt x="3249841" y="1996744"/>
                  </a:lnTo>
                  <a:lnTo>
                    <a:pt x="3250488" y="1993506"/>
                  </a:lnTo>
                  <a:lnTo>
                    <a:pt x="3250488" y="1986978"/>
                  </a:lnTo>
                  <a:lnTo>
                    <a:pt x="3236264" y="1973592"/>
                  </a:lnTo>
                  <a:lnTo>
                    <a:pt x="3232531" y="1973592"/>
                  </a:lnTo>
                  <a:lnTo>
                    <a:pt x="3225241" y="1973592"/>
                  </a:lnTo>
                  <a:lnTo>
                    <a:pt x="3219310" y="1976818"/>
                  </a:lnTo>
                  <a:lnTo>
                    <a:pt x="3214751" y="1983282"/>
                  </a:lnTo>
                  <a:lnTo>
                    <a:pt x="3221418" y="1988439"/>
                  </a:lnTo>
                  <a:lnTo>
                    <a:pt x="3223196" y="1986305"/>
                  </a:lnTo>
                  <a:lnTo>
                    <a:pt x="3224847" y="1984756"/>
                  </a:lnTo>
                  <a:lnTo>
                    <a:pt x="3227857" y="1982863"/>
                  </a:lnTo>
                  <a:lnTo>
                    <a:pt x="3229597" y="1982393"/>
                  </a:lnTo>
                  <a:lnTo>
                    <a:pt x="3233864" y="1982393"/>
                  </a:lnTo>
                  <a:lnTo>
                    <a:pt x="3235680" y="1983117"/>
                  </a:lnTo>
                  <a:lnTo>
                    <a:pt x="3238347" y="1986026"/>
                  </a:lnTo>
                  <a:lnTo>
                    <a:pt x="3239020" y="1988108"/>
                  </a:lnTo>
                  <a:lnTo>
                    <a:pt x="3239020" y="1993798"/>
                  </a:lnTo>
                  <a:lnTo>
                    <a:pt x="3216351" y="2026310"/>
                  </a:lnTo>
                  <a:lnTo>
                    <a:pt x="3216351" y="2034489"/>
                  </a:lnTo>
                  <a:lnTo>
                    <a:pt x="3250488" y="2034489"/>
                  </a:lnTo>
                  <a:lnTo>
                    <a:pt x="3251644" y="2025688"/>
                  </a:lnTo>
                  <a:close/>
                </a:path>
                <a:path w="3564890" h="2036445">
                  <a:moveTo>
                    <a:pt x="3292094" y="2025688"/>
                  </a:moveTo>
                  <a:lnTo>
                    <a:pt x="3268980" y="2025688"/>
                  </a:lnTo>
                  <a:lnTo>
                    <a:pt x="3274911" y="2019287"/>
                  </a:lnTo>
                  <a:lnTo>
                    <a:pt x="3279394" y="2014156"/>
                  </a:lnTo>
                  <a:lnTo>
                    <a:pt x="3285502" y="2006447"/>
                  </a:lnTo>
                  <a:lnTo>
                    <a:pt x="3287674" y="2002967"/>
                  </a:lnTo>
                  <a:lnTo>
                    <a:pt x="3290290" y="1996744"/>
                  </a:lnTo>
                  <a:lnTo>
                    <a:pt x="3290938" y="1993506"/>
                  </a:lnTo>
                  <a:lnTo>
                    <a:pt x="3290938" y="1986978"/>
                  </a:lnTo>
                  <a:lnTo>
                    <a:pt x="3276714" y="1973592"/>
                  </a:lnTo>
                  <a:lnTo>
                    <a:pt x="3272980" y="1973592"/>
                  </a:lnTo>
                  <a:lnTo>
                    <a:pt x="3265690" y="1973592"/>
                  </a:lnTo>
                  <a:lnTo>
                    <a:pt x="3259759" y="1976818"/>
                  </a:lnTo>
                  <a:lnTo>
                    <a:pt x="3255200" y="1983282"/>
                  </a:lnTo>
                  <a:lnTo>
                    <a:pt x="3261868" y="1988439"/>
                  </a:lnTo>
                  <a:lnTo>
                    <a:pt x="3263646" y="1986305"/>
                  </a:lnTo>
                  <a:lnTo>
                    <a:pt x="3265297" y="1984756"/>
                  </a:lnTo>
                  <a:lnTo>
                    <a:pt x="3268307" y="1982863"/>
                  </a:lnTo>
                  <a:lnTo>
                    <a:pt x="3270046" y="1982393"/>
                  </a:lnTo>
                  <a:lnTo>
                    <a:pt x="3274314" y="1982393"/>
                  </a:lnTo>
                  <a:lnTo>
                    <a:pt x="3276130" y="1983117"/>
                  </a:lnTo>
                  <a:lnTo>
                    <a:pt x="3278797" y="1986026"/>
                  </a:lnTo>
                  <a:lnTo>
                    <a:pt x="3279470" y="1988108"/>
                  </a:lnTo>
                  <a:lnTo>
                    <a:pt x="3279470" y="1993798"/>
                  </a:lnTo>
                  <a:lnTo>
                    <a:pt x="3256800" y="2026310"/>
                  </a:lnTo>
                  <a:lnTo>
                    <a:pt x="3256800" y="2034489"/>
                  </a:lnTo>
                  <a:lnTo>
                    <a:pt x="3290938" y="2034489"/>
                  </a:lnTo>
                  <a:lnTo>
                    <a:pt x="3292094" y="2025688"/>
                  </a:lnTo>
                  <a:close/>
                </a:path>
                <a:path w="3564890" h="2036445">
                  <a:moveTo>
                    <a:pt x="3518827" y="2025688"/>
                  </a:moveTo>
                  <a:lnTo>
                    <a:pt x="3495713" y="2025688"/>
                  </a:lnTo>
                  <a:lnTo>
                    <a:pt x="3501644" y="2019287"/>
                  </a:lnTo>
                  <a:lnTo>
                    <a:pt x="3506127" y="2014156"/>
                  </a:lnTo>
                  <a:lnTo>
                    <a:pt x="3512235" y="2006447"/>
                  </a:lnTo>
                  <a:lnTo>
                    <a:pt x="3514407" y="2002967"/>
                  </a:lnTo>
                  <a:lnTo>
                    <a:pt x="3517023" y="1996744"/>
                  </a:lnTo>
                  <a:lnTo>
                    <a:pt x="3517671" y="1993506"/>
                  </a:lnTo>
                  <a:lnTo>
                    <a:pt x="3517671" y="1986978"/>
                  </a:lnTo>
                  <a:lnTo>
                    <a:pt x="3503447" y="1973592"/>
                  </a:lnTo>
                  <a:lnTo>
                    <a:pt x="3499713" y="1973592"/>
                  </a:lnTo>
                  <a:lnTo>
                    <a:pt x="3492423" y="1973592"/>
                  </a:lnTo>
                  <a:lnTo>
                    <a:pt x="3486493" y="1976818"/>
                  </a:lnTo>
                  <a:lnTo>
                    <a:pt x="3481933" y="1983282"/>
                  </a:lnTo>
                  <a:lnTo>
                    <a:pt x="3488601" y="1988439"/>
                  </a:lnTo>
                  <a:lnTo>
                    <a:pt x="3490379" y="1986305"/>
                  </a:lnTo>
                  <a:lnTo>
                    <a:pt x="3492030" y="1984756"/>
                  </a:lnTo>
                  <a:lnTo>
                    <a:pt x="3495052" y="1982863"/>
                  </a:lnTo>
                  <a:lnTo>
                    <a:pt x="3496780" y="1982393"/>
                  </a:lnTo>
                  <a:lnTo>
                    <a:pt x="3501047" y="1982393"/>
                  </a:lnTo>
                  <a:lnTo>
                    <a:pt x="3502876" y="1983117"/>
                  </a:lnTo>
                  <a:lnTo>
                    <a:pt x="3505543" y="1986026"/>
                  </a:lnTo>
                  <a:lnTo>
                    <a:pt x="3506203" y="1988108"/>
                  </a:lnTo>
                  <a:lnTo>
                    <a:pt x="3506203" y="1993798"/>
                  </a:lnTo>
                  <a:lnTo>
                    <a:pt x="3483533" y="2026310"/>
                  </a:lnTo>
                  <a:lnTo>
                    <a:pt x="3483533" y="2034489"/>
                  </a:lnTo>
                  <a:lnTo>
                    <a:pt x="3517671" y="2034489"/>
                  </a:lnTo>
                  <a:lnTo>
                    <a:pt x="3518827" y="2025688"/>
                  </a:lnTo>
                  <a:close/>
                </a:path>
                <a:path w="3564890" h="2036445">
                  <a:moveTo>
                    <a:pt x="3564344" y="2012175"/>
                  </a:moveTo>
                  <a:lnTo>
                    <a:pt x="3558032" y="2012175"/>
                  </a:lnTo>
                  <a:lnTo>
                    <a:pt x="3558032" y="1997062"/>
                  </a:lnTo>
                  <a:lnTo>
                    <a:pt x="3548608" y="1997062"/>
                  </a:lnTo>
                  <a:lnTo>
                    <a:pt x="3547364" y="2012175"/>
                  </a:lnTo>
                  <a:lnTo>
                    <a:pt x="3535540" y="2012175"/>
                  </a:lnTo>
                  <a:lnTo>
                    <a:pt x="3549231" y="1976970"/>
                  </a:lnTo>
                  <a:lnTo>
                    <a:pt x="3539807" y="1973503"/>
                  </a:lnTo>
                  <a:lnTo>
                    <a:pt x="3524250" y="2013064"/>
                  </a:lnTo>
                  <a:lnTo>
                    <a:pt x="3524250" y="2020709"/>
                  </a:lnTo>
                  <a:lnTo>
                    <a:pt x="3547275" y="2020709"/>
                  </a:lnTo>
                  <a:lnTo>
                    <a:pt x="3547364" y="2034489"/>
                  </a:lnTo>
                  <a:lnTo>
                    <a:pt x="3558032" y="2034489"/>
                  </a:lnTo>
                  <a:lnTo>
                    <a:pt x="3558032" y="2020709"/>
                  </a:lnTo>
                  <a:lnTo>
                    <a:pt x="3564344" y="2020709"/>
                  </a:lnTo>
                  <a:lnTo>
                    <a:pt x="3564344" y="2012175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bject 65">
              <a:extLst>
                <a:ext uri="{FF2B5EF4-FFF2-40B4-BE49-F238E27FC236}">
                  <a16:creationId xmlns:a16="http://schemas.microsoft.com/office/drawing/2014/main" id="{9E5C2A6B-81F7-99EB-9274-FCF5972B4D94}"/>
                </a:ext>
              </a:extLst>
            </p:cNvPr>
            <p:cNvSpPr/>
            <p:nvPr/>
          </p:nvSpPr>
          <p:spPr>
            <a:xfrm>
              <a:off x="1106626" y="3530005"/>
              <a:ext cx="3376295" cy="489584"/>
            </a:xfrm>
            <a:custGeom>
              <a:avLst/>
              <a:gdLst/>
              <a:ahLst/>
              <a:cxnLst/>
              <a:rect l="l" t="t" r="r" b="b"/>
              <a:pathLst>
                <a:path w="3376295" h="489585">
                  <a:moveTo>
                    <a:pt x="0" y="489523"/>
                  </a:moveTo>
                  <a:lnTo>
                    <a:pt x="958257" y="334610"/>
                  </a:lnTo>
                  <a:lnTo>
                    <a:pt x="1185001" y="290011"/>
                  </a:lnTo>
                  <a:lnTo>
                    <a:pt x="2209076" y="193198"/>
                  </a:lnTo>
                  <a:lnTo>
                    <a:pt x="3376249" y="0"/>
                  </a:lnTo>
                </a:path>
              </a:pathLst>
            </a:custGeom>
            <a:ln w="56459">
              <a:solidFill>
                <a:srgbClr val="72839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bject 66">
              <a:extLst>
                <a:ext uri="{FF2B5EF4-FFF2-40B4-BE49-F238E27FC236}">
                  <a16:creationId xmlns:a16="http://schemas.microsoft.com/office/drawing/2014/main" id="{821B8217-9F0C-051D-F550-B18528FA3B16}"/>
                </a:ext>
              </a:extLst>
            </p:cNvPr>
            <p:cNvSpPr/>
            <p:nvPr/>
          </p:nvSpPr>
          <p:spPr>
            <a:xfrm>
              <a:off x="1090627" y="2187558"/>
              <a:ext cx="3364865" cy="1833880"/>
            </a:xfrm>
            <a:custGeom>
              <a:avLst/>
              <a:gdLst/>
              <a:ahLst/>
              <a:cxnLst/>
              <a:rect l="l" t="t" r="r" b="b"/>
              <a:pathLst>
                <a:path w="3364865" h="1833879">
                  <a:moveTo>
                    <a:pt x="0" y="1833476"/>
                  </a:moveTo>
                  <a:lnTo>
                    <a:pt x="141335" y="1754157"/>
                  </a:lnTo>
                  <a:lnTo>
                    <a:pt x="573890" y="1388271"/>
                  </a:lnTo>
                  <a:lnTo>
                    <a:pt x="894563" y="1262790"/>
                  </a:lnTo>
                  <a:lnTo>
                    <a:pt x="1135557" y="1053651"/>
                  </a:lnTo>
                  <a:lnTo>
                    <a:pt x="2250949" y="474044"/>
                  </a:lnTo>
                  <a:lnTo>
                    <a:pt x="2822586" y="376452"/>
                  </a:lnTo>
                  <a:lnTo>
                    <a:pt x="3364350" y="0"/>
                  </a:lnTo>
                </a:path>
              </a:pathLst>
            </a:custGeom>
            <a:ln w="54000">
              <a:solidFill>
                <a:srgbClr val="EF67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bject 67">
              <a:extLst>
                <a:ext uri="{FF2B5EF4-FFF2-40B4-BE49-F238E27FC236}">
                  <a16:creationId xmlns:a16="http://schemas.microsoft.com/office/drawing/2014/main" id="{8F07BC08-638F-9E11-58A3-060F8F887EA9}"/>
                </a:ext>
              </a:extLst>
            </p:cNvPr>
            <p:cNvSpPr/>
            <p:nvPr/>
          </p:nvSpPr>
          <p:spPr>
            <a:xfrm>
              <a:off x="4281732" y="3430418"/>
              <a:ext cx="81915" cy="81915"/>
            </a:xfrm>
            <a:custGeom>
              <a:avLst/>
              <a:gdLst/>
              <a:ahLst/>
              <a:cxnLst/>
              <a:rect l="l" t="t" r="r" b="b"/>
              <a:pathLst>
                <a:path w="81914" h="81914">
                  <a:moveTo>
                    <a:pt x="81662" y="0"/>
                  </a:moveTo>
                  <a:lnTo>
                    <a:pt x="0" y="0"/>
                  </a:lnTo>
                  <a:lnTo>
                    <a:pt x="41827" y="81662"/>
                  </a:lnTo>
                  <a:lnTo>
                    <a:pt x="48051" y="69742"/>
                  </a:lnTo>
                  <a:lnTo>
                    <a:pt x="61744" y="41577"/>
                  </a:lnTo>
                  <a:lnTo>
                    <a:pt x="81662" y="0"/>
                  </a:lnTo>
                  <a:close/>
                </a:path>
              </a:pathLst>
            </a:custGeom>
            <a:solidFill>
              <a:srgbClr val="98989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bject 68">
              <a:extLst>
                <a:ext uri="{FF2B5EF4-FFF2-40B4-BE49-F238E27FC236}">
                  <a16:creationId xmlns:a16="http://schemas.microsoft.com/office/drawing/2014/main" id="{7EB5B1C7-1234-D553-4BDB-198CF2B29BC8}"/>
                </a:ext>
              </a:extLst>
            </p:cNvPr>
            <p:cNvSpPr/>
            <p:nvPr/>
          </p:nvSpPr>
          <p:spPr>
            <a:xfrm>
              <a:off x="4549749" y="2236134"/>
              <a:ext cx="138430" cy="1445895"/>
            </a:xfrm>
            <a:custGeom>
              <a:avLst/>
              <a:gdLst/>
              <a:ahLst/>
              <a:cxnLst/>
              <a:rect l="l" t="t" r="r" b="b"/>
              <a:pathLst>
                <a:path w="138429" h="1445895">
                  <a:moveTo>
                    <a:pt x="82054" y="63296"/>
                  </a:moveTo>
                  <a:lnTo>
                    <a:pt x="42456" y="30899"/>
                  </a:lnTo>
                  <a:lnTo>
                    <a:pt x="15430" y="9055"/>
                  </a:lnTo>
                  <a:lnTo>
                    <a:pt x="3556" y="0"/>
                  </a:lnTo>
                  <a:lnTo>
                    <a:pt x="0" y="101765"/>
                  </a:lnTo>
                  <a:lnTo>
                    <a:pt x="82054" y="63296"/>
                  </a:lnTo>
                  <a:close/>
                </a:path>
                <a:path w="138429" h="1445895">
                  <a:moveTo>
                    <a:pt x="138163" y="1381264"/>
                  </a:moveTo>
                  <a:lnTo>
                    <a:pt x="89776" y="1364640"/>
                  </a:lnTo>
                  <a:lnTo>
                    <a:pt x="56832" y="1353540"/>
                  </a:lnTo>
                  <a:lnTo>
                    <a:pt x="42557" y="1349184"/>
                  </a:lnTo>
                  <a:lnTo>
                    <a:pt x="74587" y="1445856"/>
                  </a:lnTo>
                  <a:lnTo>
                    <a:pt x="138163" y="1381264"/>
                  </a:lnTo>
                  <a:close/>
                </a:path>
              </a:pathLst>
            </a:custGeom>
            <a:solidFill>
              <a:srgbClr val="C9261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bject 69">
              <a:extLst>
                <a:ext uri="{FF2B5EF4-FFF2-40B4-BE49-F238E27FC236}">
                  <a16:creationId xmlns:a16="http://schemas.microsoft.com/office/drawing/2014/main" id="{0000E5DE-3B0A-420A-2636-11999299E9AE}"/>
                </a:ext>
              </a:extLst>
            </p:cNvPr>
            <p:cNvSpPr/>
            <p:nvPr/>
          </p:nvSpPr>
          <p:spPr>
            <a:xfrm>
              <a:off x="4629279" y="3621615"/>
              <a:ext cx="90170" cy="396875"/>
            </a:xfrm>
            <a:custGeom>
              <a:avLst/>
              <a:gdLst/>
              <a:ahLst/>
              <a:cxnLst/>
              <a:rect l="l" t="t" r="r" b="b"/>
              <a:pathLst>
                <a:path w="90170" h="396875">
                  <a:moveTo>
                    <a:pt x="1994" y="396362"/>
                  </a:moveTo>
                  <a:lnTo>
                    <a:pt x="35498" y="360341"/>
                  </a:lnTo>
                  <a:lnTo>
                    <a:pt x="60794" y="321313"/>
                  </a:lnTo>
                  <a:lnTo>
                    <a:pt x="78152" y="280102"/>
                  </a:lnTo>
                  <a:lnTo>
                    <a:pt x="87840" y="237538"/>
                  </a:lnTo>
                  <a:lnTo>
                    <a:pt x="90129" y="194445"/>
                  </a:lnTo>
                  <a:lnTo>
                    <a:pt x="85287" y="151651"/>
                  </a:lnTo>
                  <a:lnTo>
                    <a:pt x="73583" y="109983"/>
                  </a:lnTo>
                  <a:lnTo>
                    <a:pt x="55288" y="70267"/>
                  </a:lnTo>
                  <a:lnTo>
                    <a:pt x="30670" y="33331"/>
                  </a:lnTo>
                  <a:lnTo>
                    <a:pt x="0" y="0"/>
                  </a:lnTo>
                </a:path>
              </a:pathLst>
            </a:custGeom>
            <a:ln w="37638">
              <a:solidFill>
                <a:srgbClr val="C9261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bject 70">
              <a:extLst>
                <a:ext uri="{FF2B5EF4-FFF2-40B4-BE49-F238E27FC236}">
                  <a16:creationId xmlns:a16="http://schemas.microsoft.com/office/drawing/2014/main" id="{3768B2F8-E49A-EF5B-4185-736AD14F9993}"/>
                </a:ext>
              </a:extLst>
            </p:cNvPr>
            <p:cNvSpPr/>
            <p:nvPr/>
          </p:nvSpPr>
          <p:spPr>
            <a:xfrm>
              <a:off x="4543678" y="2292080"/>
              <a:ext cx="204470" cy="1219200"/>
            </a:xfrm>
            <a:custGeom>
              <a:avLst/>
              <a:gdLst/>
              <a:ahLst/>
              <a:cxnLst/>
              <a:rect l="l" t="t" r="r" b="b"/>
              <a:pathLst>
                <a:path w="204470" h="1219200">
                  <a:moveTo>
                    <a:pt x="34858" y="0"/>
                  </a:moveTo>
                  <a:lnTo>
                    <a:pt x="60198" y="55075"/>
                  </a:lnTo>
                  <a:lnTo>
                    <a:pt x="83476" y="109107"/>
                  </a:lnTo>
                  <a:lnTo>
                    <a:pt x="104696" y="162131"/>
                  </a:lnTo>
                  <a:lnTo>
                    <a:pt x="123857" y="214178"/>
                  </a:lnTo>
                  <a:lnTo>
                    <a:pt x="140962" y="265284"/>
                  </a:lnTo>
                  <a:lnTo>
                    <a:pt x="156011" y="315481"/>
                  </a:lnTo>
                  <a:lnTo>
                    <a:pt x="169008" y="364802"/>
                  </a:lnTo>
                  <a:lnTo>
                    <a:pt x="179952" y="413282"/>
                  </a:lnTo>
                  <a:lnTo>
                    <a:pt x="188846" y="460953"/>
                  </a:lnTo>
                  <a:lnTo>
                    <a:pt x="195691" y="507849"/>
                  </a:lnTo>
                  <a:lnTo>
                    <a:pt x="200488" y="554004"/>
                  </a:lnTo>
                  <a:lnTo>
                    <a:pt x="203239" y="599451"/>
                  </a:lnTo>
                  <a:lnTo>
                    <a:pt x="203946" y="644223"/>
                  </a:lnTo>
                  <a:lnTo>
                    <a:pt x="202610" y="688355"/>
                  </a:lnTo>
                  <a:lnTo>
                    <a:pt x="199232" y="731879"/>
                  </a:lnTo>
                  <a:lnTo>
                    <a:pt x="193814" y="774828"/>
                  </a:lnTo>
                  <a:lnTo>
                    <a:pt x="186358" y="817237"/>
                  </a:lnTo>
                  <a:lnTo>
                    <a:pt x="176864" y="859139"/>
                  </a:lnTo>
                  <a:lnTo>
                    <a:pt x="165335" y="900567"/>
                  </a:lnTo>
                  <a:lnTo>
                    <a:pt x="151772" y="941555"/>
                  </a:lnTo>
                  <a:lnTo>
                    <a:pt x="136176" y="982137"/>
                  </a:lnTo>
                  <a:lnTo>
                    <a:pt x="118549" y="1022345"/>
                  </a:lnTo>
                  <a:lnTo>
                    <a:pt x="98892" y="1062213"/>
                  </a:lnTo>
                  <a:lnTo>
                    <a:pt x="77208" y="1101774"/>
                  </a:lnTo>
                  <a:lnTo>
                    <a:pt x="53496" y="1141063"/>
                  </a:lnTo>
                  <a:lnTo>
                    <a:pt x="27760" y="1180112"/>
                  </a:lnTo>
                  <a:lnTo>
                    <a:pt x="0" y="1218956"/>
                  </a:lnTo>
                </a:path>
              </a:pathLst>
            </a:custGeom>
            <a:ln w="35999">
              <a:solidFill>
                <a:srgbClr val="C9261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bject 71">
              <a:extLst>
                <a:ext uri="{FF2B5EF4-FFF2-40B4-BE49-F238E27FC236}">
                  <a16:creationId xmlns:a16="http://schemas.microsoft.com/office/drawing/2014/main" id="{ABC10009-64EF-1A23-3C54-7FD1C9C91742}"/>
                </a:ext>
              </a:extLst>
            </p:cNvPr>
            <p:cNvSpPr/>
            <p:nvPr/>
          </p:nvSpPr>
          <p:spPr>
            <a:xfrm>
              <a:off x="1055776" y="3516637"/>
              <a:ext cx="662940" cy="854710"/>
            </a:xfrm>
            <a:custGeom>
              <a:avLst/>
              <a:gdLst/>
              <a:ahLst/>
              <a:cxnLst/>
              <a:rect l="l" t="t" r="r" b="b"/>
              <a:pathLst>
                <a:path w="662939" h="854710">
                  <a:moveTo>
                    <a:pt x="167309" y="789978"/>
                  </a:moveTo>
                  <a:lnTo>
                    <a:pt x="0" y="789978"/>
                  </a:lnTo>
                  <a:lnTo>
                    <a:pt x="0" y="854265"/>
                  </a:lnTo>
                  <a:lnTo>
                    <a:pt x="167309" y="854265"/>
                  </a:lnTo>
                  <a:lnTo>
                    <a:pt x="167309" y="789978"/>
                  </a:lnTo>
                  <a:close/>
                </a:path>
                <a:path w="662939" h="854710">
                  <a:moveTo>
                    <a:pt x="662901" y="62738"/>
                  </a:moveTo>
                  <a:lnTo>
                    <a:pt x="657961" y="38328"/>
                  </a:lnTo>
                  <a:lnTo>
                    <a:pt x="644525" y="18376"/>
                  </a:lnTo>
                  <a:lnTo>
                    <a:pt x="624573" y="4940"/>
                  </a:lnTo>
                  <a:lnTo>
                    <a:pt x="600163" y="0"/>
                  </a:lnTo>
                  <a:lnTo>
                    <a:pt x="575741" y="4940"/>
                  </a:lnTo>
                  <a:lnTo>
                    <a:pt x="555802" y="18376"/>
                  </a:lnTo>
                  <a:lnTo>
                    <a:pt x="542353" y="38328"/>
                  </a:lnTo>
                  <a:lnTo>
                    <a:pt x="537425" y="62738"/>
                  </a:lnTo>
                  <a:lnTo>
                    <a:pt x="542353" y="87160"/>
                  </a:lnTo>
                  <a:lnTo>
                    <a:pt x="555802" y="107099"/>
                  </a:lnTo>
                  <a:lnTo>
                    <a:pt x="575741" y="120548"/>
                  </a:lnTo>
                  <a:lnTo>
                    <a:pt x="600163" y="125476"/>
                  </a:lnTo>
                  <a:lnTo>
                    <a:pt x="624573" y="120548"/>
                  </a:lnTo>
                  <a:lnTo>
                    <a:pt x="644525" y="107099"/>
                  </a:lnTo>
                  <a:lnTo>
                    <a:pt x="657961" y="87160"/>
                  </a:lnTo>
                  <a:lnTo>
                    <a:pt x="662901" y="62738"/>
                  </a:lnTo>
                  <a:close/>
                </a:path>
              </a:pathLst>
            </a:custGeom>
            <a:solidFill>
              <a:srgbClr val="EF67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bject 72">
              <a:extLst>
                <a:ext uri="{FF2B5EF4-FFF2-40B4-BE49-F238E27FC236}">
                  <a16:creationId xmlns:a16="http://schemas.microsoft.com/office/drawing/2014/main" id="{1E5FF0A2-2199-2B04-CAF7-704AA8ED6446}"/>
                </a:ext>
              </a:extLst>
            </p:cNvPr>
            <p:cNvSpPr/>
            <p:nvPr/>
          </p:nvSpPr>
          <p:spPr>
            <a:xfrm>
              <a:off x="2215972" y="4319125"/>
              <a:ext cx="167640" cy="66040"/>
            </a:xfrm>
            <a:custGeom>
              <a:avLst/>
              <a:gdLst/>
              <a:ahLst/>
              <a:cxnLst/>
              <a:rect l="l" t="t" r="r" b="b"/>
              <a:pathLst>
                <a:path w="167639" h="66039">
                  <a:moveTo>
                    <a:pt x="167307" y="0"/>
                  </a:moveTo>
                  <a:lnTo>
                    <a:pt x="0" y="0"/>
                  </a:lnTo>
                  <a:lnTo>
                    <a:pt x="0" y="65934"/>
                  </a:lnTo>
                  <a:lnTo>
                    <a:pt x="167307" y="65934"/>
                  </a:lnTo>
                  <a:lnTo>
                    <a:pt x="167307" y="0"/>
                  </a:lnTo>
                  <a:close/>
                </a:path>
              </a:pathLst>
            </a:custGeom>
            <a:solidFill>
              <a:srgbClr val="72839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CEC8465-76A5-9E5A-6392-B97C36E0F5F2}"/>
              </a:ext>
            </a:extLst>
          </p:cNvPr>
          <p:cNvSpPr txBox="1"/>
          <p:nvPr/>
        </p:nvSpPr>
        <p:spPr>
          <a:xfrm>
            <a:off x="9515644" y="4334432"/>
            <a:ext cx="2479718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800" b="1" i="0" u="none" strike="noStrike" kern="1200" cap="none" spc="0" normalizeH="0" baseline="0" noProof="0">
                <a:ln>
                  <a:noFill/>
                </a:ln>
                <a:solidFill>
                  <a:srgbClr val="EA6B1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m.ç:</a:t>
            </a:r>
            <a:endParaRPr kumimoji="0" lang="az-Latn-AZ" sz="1800" b="1" i="0" u="none" strike="noStrike" kern="1200" cap="none" spc="0" normalizeH="0" baseline="0" noProof="0" dirty="0">
              <a:ln>
                <a:noFill/>
              </a:ln>
              <a:solidFill>
                <a:srgbClr val="EA6B1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800" b="1" i="0" u="none" strike="noStrike" kern="1200" cap="none" spc="0" normalizeH="0" baseline="0" noProof="0" dirty="0">
                <a:ln>
                  <a:noFill/>
                </a:ln>
                <a:solidFill>
                  <a:srgbClr val="EA6B1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Ketoprofen 254,3 q/mol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800" b="1" i="0" u="none" strike="noStrike" kern="1200" cap="none" spc="0" normalizeH="0" baseline="0" noProof="0" dirty="0">
                <a:ln>
                  <a:noFill/>
                </a:ln>
                <a:solidFill>
                  <a:srgbClr val="EA6B1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Diklofenak 296,2 q/mol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EA6B1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77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"/>
          <p:cNvGrpSpPr/>
          <p:nvPr/>
        </p:nvGrpSpPr>
        <p:grpSpPr>
          <a:xfrm>
            <a:off x="6776876" y="3926571"/>
            <a:ext cx="5368237" cy="2921903"/>
            <a:chOff x="4307820" y="3061408"/>
            <a:chExt cx="3252178" cy="1965012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07820" y="3061408"/>
              <a:ext cx="3252178" cy="19650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79893" y="4624585"/>
              <a:ext cx="1822410" cy="275299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2143415" y="721986"/>
            <a:ext cx="46536" cy="151856"/>
          </a:xfrm>
          <a:custGeom>
            <a:avLst/>
            <a:gdLst/>
            <a:ahLst/>
            <a:cxnLst/>
            <a:rect l="l" t="t" r="r" b="b"/>
            <a:pathLst>
              <a:path w="36194" h="118109">
                <a:moveTo>
                  <a:pt x="22781" y="81381"/>
                </a:moveTo>
                <a:lnTo>
                  <a:pt x="12571" y="81381"/>
                </a:lnTo>
                <a:lnTo>
                  <a:pt x="8381" y="83135"/>
                </a:lnTo>
                <a:lnTo>
                  <a:pt x="1675" y="90148"/>
                </a:lnTo>
                <a:lnTo>
                  <a:pt x="0" y="94414"/>
                </a:lnTo>
                <a:lnTo>
                  <a:pt x="0" y="104321"/>
                </a:lnTo>
                <a:lnTo>
                  <a:pt x="1675" y="108548"/>
                </a:lnTo>
                <a:lnTo>
                  <a:pt x="8381" y="115712"/>
                </a:lnTo>
                <a:lnTo>
                  <a:pt x="12571" y="117504"/>
                </a:lnTo>
                <a:lnTo>
                  <a:pt x="22781" y="117504"/>
                </a:lnTo>
                <a:lnTo>
                  <a:pt x="27086" y="115712"/>
                </a:lnTo>
                <a:lnTo>
                  <a:pt x="33944" y="108548"/>
                </a:lnTo>
                <a:lnTo>
                  <a:pt x="35661" y="104321"/>
                </a:lnTo>
                <a:lnTo>
                  <a:pt x="35661" y="94414"/>
                </a:lnTo>
                <a:lnTo>
                  <a:pt x="33944" y="90148"/>
                </a:lnTo>
                <a:lnTo>
                  <a:pt x="27086" y="83135"/>
                </a:lnTo>
                <a:lnTo>
                  <a:pt x="22781" y="81381"/>
                </a:lnTo>
                <a:close/>
              </a:path>
              <a:path w="36194" h="118109">
                <a:moveTo>
                  <a:pt x="22781" y="0"/>
                </a:moveTo>
                <a:lnTo>
                  <a:pt x="12571" y="0"/>
                </a:lnTo>
                <a:lnTo>
                  <a:pt x="8381" y="1753"/>
                </a:lnTo>
                <a:lnTo>
                  <a:pt x="1675" y="8766"/>
                </a:lnTo>
                <a:lnTo>
                  <a:pt x="0" y="13032"/>
                </a:lnTo>
                <a:lnTo>
                  <a:pt x="0" y="22940"/>
                </a:lnTo>
                <a:lnTo>
                  <a:pt x="1675" y="27166"/>
                </a:lnTo>
                <a:lnTo>
                  <a:pt x="8381" y="34330"/>
                </a:lnTo>
                <a:lnTo>
                  <a:pt x="12571" y="36118"/>
                </a:lnTo>
                <a:lnTo>
                  <a:pt x="22781" y="36118"/>
                </a:lnTo>
                <a:lnTo>
                  <a:pt x="27086" y="34330"/>
                </a:lnTo>
                <a:lnTo>
                  <a:pt x="33944" y="27166"/>
                </a:lnTo>
                <a:lnTo>
                  <a:pt x="35661" y="22940"/>
                </a:lnTo>
                <a:lnTo>
                  <a:pt x="35661" y="13032"/>
                </a:lnTo>
                <a:lnTo>
                  <a:pt x="33944" y="8766"/>
                </a:lnTo>
                <a:lnTo>
                  <a:pt x="27086" y="1753"/>
                </a:lnTo>
                <a:lnTo>
                  <a:pt x="22781" y="0"/>
                </a:lnTo>
                <a:close/>
              </a:path>
            </a:pathLst>
          </a:custGeom>
          <a:solidFill>
            <a:srgbClr val="EF67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1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095655" y="435511"/>
            <a:ext cx="71028" cy="78377"/>
          </a:xfrm>
          <a:custGeom>
            <a:avLst/>
            <a:gdLst/>
            <a:ahLst/>
            <a:cxnLst/>
            <a:rect l="l" t="t" r="r" b="b"/>
            <a:pathLst>
              <a:path w="55244" h="60960">
                <a:moveTo>
                  <a:pt x="32802" y="0"/>
                </a:moveTo>
                <a:lnTo>
                  <a:pt x="22363" y="0"/>
                </a:lnTo>
                <a:lnTo>
                  <a:pt x="17675" y="1296"/>
                </a:lnTo>
                <a:lnTo>
                  <a:pt x="0" y="36198"/>
                </a:lnTo>
                <a:lnTo>
                  <a:pt x="1198" y="41379"/>
                </a:lnTo>
                <a:lnTo>
                  <a:pt x="5998" y="50523"/>
                </a:lnTo>
                <a:lnTo>
                  <a:pt x="9295" y="54086"/>
                </a:lnTo>
                <a:lnTo>
                  <a:pt x="17675" y="59192"/>
                </a:lnTo>
                <a:lnTo>
                  <a:pt x="22363" y="60465"/>
                </a:lnTo>
                <a:lnTo>
                  <a:pt x="32802" y="60465"/>
                </a:lnTo>
                <a:lnTo>
                  <a:pt x="37527" y="59192"/>
                </a:lnTo>
                <a:lnTo>
                  <a:pt x="45907" y="54086"/>
                </a:lnTo>
                <a:lnTo>
                  <a:pt x="46135" y="53839"/>
                </a:lnTo>
                <a:lnTo>
                  <a:pt x="23658" y="53839"/>
                </a:lnTo>
                <a:lnTo>
                  <a:pt x="20171" y="52884"/>
                </a:lnTo>
                <a:lnTo>
                  <a:pt x="14000" y="49075"/>
                </a:lnTo>
                <a:lnTo>
                  <a:pt x="11598" y="46349"/>
                </a:lnTo>
                <a:lnTo>
                  <a:pt x="8172" y="39265"/>
                </a:lnTo>
                <a:lnTo>
                  <a:pt x="7315" y="35129"/>
                </a:lnTo>
                <a:lnTo>
                  <a:pt x="7337" y="25492"/>
                </a:lnTo>
                <a:lnTo>
                  <a:pt x="23658" y="6631"/>
                </a:lnTo>
                <a:lnTo>
                  <a:pt x="46046" y="6631"/>
                </a:lnTo>
                <a:lnTo>
                  <a:pt x="45907" y="6480"/>
                </a:lnTo>
                <a:lnTo>
                  <a:pt x="37527" y="1296"/>
                </a:lnTo>
                <a:lnTo>
                  <a:pt x="32802" y="0"/>
                </a:lnTo>
                <a:close/>
              </a:path>
              <a:path w="55244" h="60960">
                <a:moveTo>
                  <a:pt x="46046" y="6631"/>
                </a:moveTo>
                <a:lnTo>
                  <a:pt x="31507" y="6631"/>
                </a:lnTo>
                <a:lnTo>
                  <a:pt x="35031" y="7603"/>
                </a:lnTo>
                <a:lnTo>
                  <a:pt x="41202" y="11488"/>
                </a:lnTo>
                <a:lnTo>
                  <a:pt x="43613" y="14253"/>
                </a:lnTo>
                <a:lnTo>
                  <a:pt x="47034" y="21319"/>
                </a:lnTo>
                <a:lnTo>
                  <a:pt x="47764" y="24880"/>
                </a:lnTo>
                <a:lnTo>
                  <a:pt x="47890" y="37454"/>
                </a:lnTo>
                <a:lnTo>
                  <a:pt x="46022" y="43168"/>
                </a:lnTo>
                <a:lnTo>
                  <a:pt x="38555" y="51704"/>
                </a:lnTo>
                <a:lnTo>
                  <a:pt x="33642" y="53839"/>
                </a:lnTo>
                <a:lnTo>
                  <a:pt x="46135" y="53839"/>
                </a:lnTo>
                <a:lnTo>
                  <a:pt x="49204" y="50505"/>
                </a:lnTo>
                <a:lnTo>
                  <a:pt x="54004" y="41285"/>
                </a:lnTo>
                <a:lnTo>
                  <a:pt x="55178" y="36198"/>
                </a:lnTo>
                <a:lnTo>
                  <a:pt x="55205" y="24502"/>
                </a:lnTo>
                <a:lnTo>
                  <a:pt x="54004" y="19300"/>
                </a:lnTo>
                <a:lnTo>
                  <a:pt x="49204" y="10079"/>
                </a:lnTo>
                <a:lnTo>
                  <a:pt x="46046" y="6631"/>
                </a:lnTo>
                <a:close/>
              </a:path>
              <a:path w="55244" h="60960">
                <a:moveTo>
                  <a:pt x="34631" y="13715"/>
                </a:moveTo>
                <a:lnTo>
                  <a:pt x="17258" y="13715"/>
                </a:lnTo>
                <a:lnTo>
                  <a:pt x="17258" y="45609"/>
                </a:lnTo>
                <a:lnTo>
                  <a:pt x="24116" y="45609"/>
                </a:lnTo>
                <a:lnTo>
                  <a:pt x="24116" y="33606"/>
                </a:lnTo>
                <a:lnTo>
                  <a:pt x="33691" y="33606"/>
                </a:lnTo>
                <a:lnTo>
                  <a:pt x="32918" y="32235"/>
                </a:lnTo>
                <a:lnTo>
                  <a:pt x="34747" y="31471"/>
                </a:lnTo>
                <a:lnTo>
                  <a:pt x="36230" y="30347"/>
                </a:lnTo>
                <a:lnTo>
                  <a:pt x="38208" y="27778"/>
                </a:lnTo>
                <a:lnTo>
                  <a:pt x="24116" y="27778"/>
                </a:lnTo>
                <a:lnTo>
                  <a:pt x="24116" y="19202"/>
                </a:lnTo>
                <a:lnTo>
                  <a:pt x="39089" y="19202"/>
                </a:lnTo>
                <a:lnTo>
                  <a:pt x="39089" y="16996"/>
                </a:lnTo>
                <a:lnTo>
                  <a:pt x="34631" y="13715"/>
                </a:lnTo>
                <a:close/>
              </a:path>
              <a:path w="55244" h="60960">
                <a:moveTo>
                  <a:pt x="33691" y="33606"/>
                </a:moveTo>
                <a:lnTo>
                  <a:pt x="26629" y="33606"/>
                </a:lnTo>
                <a:lnTo>
                  <a:pt x="32572" y="45609"/>
                </a:lnTo>
                <a:lnTo>
                  <a:pt x="40460" y="45609"/>
                </a:lnTo>
                <a:lnTo>
                  <a:pt x="33691" y="33606"/>
                </a:lnTo>
                <a:close/>
              </a:path>
              <a:path w="55244" h="60960">
                <a:moveTo>
                  <a:pt x="39089" y="19202"/>
                </a:moveTo>
                <a:lnTo>
                  <a:pt x="30363" y="19202"/>
                </a:lnTo>
                <a:lnTo>
                  <a:pt x="32003" y="20614"/>
                </a:lnTo>
                <a:lnTo>
                  <a:pt x="32003" y="24880"/>
                </a:lnTo>
                <a:lnTo>
                  <a:pt x="31564" y="25967"/>
                </a:lnTo>
                <a:lnTo>
                  <a:pt x="29811" y="27414"/>
                </a:lnTo>
                <a:lnTo>
                  <a:pt x="28648" y="27778"/>
                </a:lnTo>
                <a:lnTo>
                  <a:pt x="38208" y="27778"/>
                </a:lnTo>
                <a:lnTo>
                  <a:pt x="38516" y="27378"/>
                </a:lnTo>
                <a:lnTo>
                  <a:pt x="38971" y="25967"/>
                </a:lnTo>
                <a:lnTo>
                  <a:pt x="39089" y="19202"/>
                </a:lnTo>
                <a:close/>
              </a:path>
            </a:pathLst>
          </a:custGeom>
          <a:solidFill>
            <a:srgbClr val="EF67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1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4662189" y="5287641"/>
            <a:ext cx="379639" cy="403316"/>
          </a:xfrm>
          <a:custGeom>
            <a:avLst/>
            <a:gdLst/>
            <a:ahLst/>
            <a:cxnLst/>
            <a:rect l="l" t="t" r="r" b="b"/>
            <a:pathLst>
              <a:path w="295275" h="313689">
                <a:moveTo>
                  <a:pt x="294652" y="118110"/>
                </a:moveTo>
                <a:lnTo>
                  <a:pt x="188074" y="118110"/>
                </a:lnTo>
                <a:lnTo>
                  <a:pt x="188074" y="0"/>
                </a:lnTo>
                <a:lnTo>
                  <a:pt x="105791" y="0"/>
                </a:lnTo>
                <a:lnTo>
                  <a:pt x="105791" y="118110"/>
                </a:lnTo>
                <a:lnTo>
                  <a:pt x="0" y="118110"/>
                </a:lnTo>
                <a:lnTo>
                  <a:pt x="0" y="195580"/>
                </a:lnTo>
                <a:lnTo>
                  <a:pt x="105791" y="195580"/>
                </a:lnTo>
                <a:lnTo>
                  <a:pt x="105791" y="313690"/>
                </a:lnTo>
                <a:lnTo>
                  <a:pt x="188074" y="313690"/>
                </a:lnTo>
                <a:lnTo>
                  <a:pt x="188074" y="195580"/>
                </a:lnTo>
                <a:lnTo>
                  <a:pt x="294652" y="195580"/>
                </a:lnTo>
                <a:lnTo>
                  <a:pt x="294652" y="11811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1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1072640" y="1184146"/>
            <a:ext cx="10643924" cy="5503900"/>
            <a:chOff x="360375" y="1088252"/>
            <a:chExt cx="7199623" cy="3783316"/>
          </a:xfrm>
        </p:grpSpPr>
        <p:sp>
          <p:nvSpPr>
            <p:cNvPr id="74" name="object 74"/>
            <p:cNvSpPr/>
            <p:nvPr/>
          </p:nvSpPr>
          <p:spPr>
            <a:xfrm>
              <a:off x="536611" y="1698232"/>
              <a:ext cx="2055495" cy="1600835"/>
            </a:xfrm>
            <a:custGeom>
              <a:avLst/>
              <a:gdLst/>
              <a:ahLst/>
              <a:cxnLst/>
              <a:rect l="l" t="t" r="r" b="b"/>
              <a:pathLst>
                <a:path w="2055495" h="1600835">
                  <a:moveTo>
                    <a:pt x="2019024" y="0"/>
                  </a:moveTo>
                  <a:lnTo>
                    <a:pt x="35996" y="0"/>
                  </a:lnTo>
                  <a:lnTo>
                    <a:pt x="22019" y="2840"/>
                  </a:lnTo>
                  <a:lnTo>
                    <a:pt x="10573" y="10574"/>
                  </a:lnTo>
                  <a:lnTo>
                    <a:pt x="2840" y="22021"/>
                  </a:lnTo>
                  <a:lnTo>
                    <a:pt x="0" y="35999"/>
                  </a:lnTo>
                  <a:lnTo>
                    <a:pt x="0" y="1564573"/>
                  </a:lnTo>
                  <a:lnTo>
                    <a:pt x="2840" y="1578552"/>
                  </a:lnTo>
                  <a:lnTo>
                    <a:pt x="10573" y="1589998"/>
                  </a:lnTo>
                  <a:lnTo>
                    <a:pt x="22019" y="1597732"/>
                  </a:lnTo>
                  <a:lnTo>
                    <a:pt x="35996" y="1600573"/>
                  </a:lnTo>
                  <a:lnTo>
                    <a:pt x="2019024" y="1600573"/>
                  </a:lnTo>
                  <a:lnTo>
                    <a:pt x="2033002" y="1597732"/>
                  </a:lnTo>
                  <a:lnTo>
                    <a:pt x="2044448" y="1589998"/>
                  </a:lnTo>
                  <a:lnTo>
                    <a:pt x="2052181" y="1578552"/>
                  </a:lnTo>
                  <a:lnTo>
                    <a:pt x="2055021" y="1564573"/>
                  </a:lnTo>
                  <a:lnTo>
                    <a:pt x="2055021" y="35999"/>
                  </a:lnTo>
                  <a:lnTo>
                    <a:pt x="2052181" y="22021"/>
                  </a:lnTo>
                  <a:lnTo>
                    <a:pt x="2044448" y="10574"/>
                  </a:lnTo>
                  <a:lnTo>
                    <a:pt x="2033002" y="2840"/>
                  </a:lnTo>
                  <a:lnTo>
                    <a:pt x="20190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1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536611" y="1698232"/>
              <a:ext cx="2055495" cy="1600835"/>
            </a:xfrm>
            <a:custGeom>
              <a:avLst/>
              <a:gdLst/>
              <a:ahLst/>
              <a:cxnLst/>
              <a:rect l="l" t="t" r="r" b="b"/>
              <a:pathLst>
                <a:path w="2055495" h="1600835">
                  <a:moveTo>
                    <a:pt x="2019024" y="0"/>
                  </a:moveTo>
                  <a:lnTo>
                    <a:pt x="35996" y="0"/>
                  </a:lnTo>
                  <a:lnTo>
                    <a:pt x="22019" y="2840"/>
                  </a:lnTo>
                  <a:lnTo>
                    <a:pt x="10573" y="10574"/>
                  </a:lnTo>
                  <a:lnTo>
                    <a:pt x="2840" y="22021"/>
                  </a:lnTo>
                  <a:lnTo>
                    <a:pt x="0" y="35999"/>
                  </a:lnTo>
                  <a:lnTo>
                    <a:pt x="0" y="1564573"/>
                  </a:lnTo>
                  <a:lnTo>
                    <a:pt x="2840" y="1578552"/>
                  </a:lnTo>
                  <a:lnTo>
                    <a:pt x="10573" y="1589998"/>
                  </a:lnTo>
                  <a:lnTo>
                    <a:pt x="22019" y="1597732"/>
                  </a:lnTo>
                  <a:lnTo>
                    <a:pt x="35996" y="1600573"/>
                  </a:lnTo>
                  <a:lnTo>
                    <a:pt x="2019024" y="1600573"/>
                  </a:lnTo>
                  <a:lnTo>
                    <a:pt x="2033002" y="1597732"/>
                  </a:lnTo>
                  <a:lnTo>
                    <a:pt x="2044448" y="1589998"/>
                  </a:lnTo>
                  <a:lnTo>
                    <a:pt x="2052181" y="1578552"/>
                  </a:lnTo>
                  <a:lnTo>
                    <a:pt x="2055021" y="1564573"/>
                  </a:lnTo>
                  <a:lnTo>
                    <a:pt x="2055021" y="35999"/>
                  </a:lnTo>
                  <a:lnTo>
                    <a:pt x="2052181" y="22021"/>
                  </a:lnTo>
                  <a:lnTo>
                    <a:pt x="2044448" y="10574"/>
                  </a:lnTo>
                  <a:lnTo>
                    <a:pt x="2033002" y="2840"/>
                  </a:lnTo>
                  <a:lnTo>
                    <a:pt x="2019024" y="0"/>
                  </a:lnTo>
                  <a:close/>
                </a:path>
              </a:pathLst>
            </a:custGeom>
            <a:ln w="12701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1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536611" y="3334806"/>
              <a:ext cx="6421120" cy="286385"/>
            </a:xfrm>
            <a:custGeom>
              <a:avLst/>
              <a:gdLst/>
              <a:ahLst/>
              <a:cxnLst/>
              <a:rect l="l" t="t" r="r" b="b"/>
              <a:pathLst>
                <a:path w="6421120" h="286385">
                  <a:moveTo>
                    <a:pt x="6384622" y="0"/>
                  </a:moveTo>
                  <a:lnTo>
                    <a:pt x="35996" y="0"/>
                  </a:lnTo>
                  <a:lnTo>
                    <a:pt x="22019" y="2840"/>
                  </a:lnTo>
                  <a:lnTo>
                    <a:pt x="10573" y="10574"/>
                  </a:lnTo>
                  <a:lnTo>
                    <a:pt x="2840" y="22021"/>
                  </a:lnTo>
                  <a:lnTo>
                    <a:pt x="0" y="35999"/>
                  </a:lnTo>
                  <a:lnTo>
                    <a:pt x="0" y="250084"/>
                  </a:lnTo>
                  <a:lnTo>
                    <a:pt x="2840" y="264063"/>
                  </a:lnTo>
                  <a:lnTo>
                    <a:pt x="10573" y="275510"/>
                  </a:lnTo>
                  <a:lnTo>
                    <a:pt x="22019" y="283244"/>
                  </a:lnTo>
                  <a:lnTo>
                    <a:pt x="35996" y="286085"/>
                  </a:lnTo>
                  <a:lnTo>
                    <a:pt x="6384622" y="286085"/>
                  </a:lnTo>
                  <a:lnTo>
                    <a:pt x="6398599" y="283244"/>
                  </a:lnTo>
                  <a:lnTo>
                    <a:pt x="6410045" y="275510"/>
                  </a:lnTo>
                  <a:lnTo>
                    <a:pt x="6417778" y="264063"/>
                  </a:lnTo>
                  <a:lnTo>
                    <a:pt x="6420618" y="250084"/>
                  </a:lnTo>
                  <a:lnTo>
                    <a:pt x="6420618" y="35999"/>
                  </a:lnTo>
                  <a:lnTo>
                    <a:pt x="6417778" y="22021"/>
                  </a:lnTo>
                  <a:lnTo>
                    <a:pt x="6410045" y="10574"/>
                  </a:lnTo>
                  <a:lnTo>
                    <a:pt x="6398599" y="2840"/>
                  </a:lnTo>
                  <a:lnTo>
                    <a:pt x="6384622" y="0"/>
                  </a:lnTo>
                  <a:close/>
                </a:path>
              </a:pathLst>
            </a:custGeom>
            <a:solidFill>
              <a:srgbClr val="EF67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1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536611" y="3334806"/>
              <a:ext cx="6421120" cy="286385"/>
            </a:xfrm>
            <a:custGeom>
              <a:avLst/>
              <a:gdLst/>
              <a:ahLst/>
              <a:cxnLst/>
              <a:rect l="l" t="t" r="r" b="b"/>
              <a:pathLst>
                <a:path w="6421120" h="286385">
                  <a:moveTo>
                    <a:pt x="6384622" y="0"/>
                  </a:moveTo>
                  <a:lnTo>
                    <a:pt x="35996" y="0"/>
                  </a:lnTo>
                  <a:lnTo>
                    <a:pt x="22019" y="2840"/>
                  </a:lnTo>
                  <a:lnTo>
                    <a:pt x="10573" y="10574"/>
                  </a:lnTo>
                  <a:lnTo>
                    <a:pt x="2840" y="22021"/>
                  </a:lnTo>
                  <a:lnTo>
                    <a:pt x="0" y="35999"/>
                  </a:lnTo>
                  <a:lnTo>
                    <a:pt x="0" y="250084"/>
                  </a:lnTo>
                  <a:lnTo>
                    <a:pt x="2840" y="264063"/>
                  </a:lnTo>
                  <a:lnTo>
                    <a:pt x="10573" y="275510"/>
                  </a:lnTo>
                  <a:lnTo>
                    <a:pt x="22019" y="283244"/>
                  </a:lnTo>
                  <a:lnTo>
                    <a:pt x="35996" y="286085"/>
                  </a:lnTo>
                  <a:lnTo>
                    <a:pt x="6384622" y="286085"/>
                  </a:lnTo>
                  <a:lnTo>
                    <a:pt x="6398599" y="283244"/>
                  </a:lnTo>
                  <a:lnTo>
                    <a:pt x="6410045" y="275510"/>
                  </a:lnTo>
                  <a:lnTo>
                    <a:pt x="6417778" y="264063"/>
                  </a:lnTo>
                  <a:lnTo>
                    <a:pt x="6420618" y="250084"/>
                  </a:lnTo>
                  <a:lnTo>
                    <a:pt x="6420618" y="35999"/>
                  </a:lnTo>
                  <a:lnTo>
                    <a:pt x="6417778" y="22021"/>
                  </a:lnTo>
                  <a:lnTo>
                    <a:pt x="6410045" y="10574"/>
                  </a:lnTo>
                  <a:lnTo>
                    <a:pt x="6398599" y="2840"/>
                  </a:lnTo>
                  <a:lnTo>
                    <a:pt x="6384622" y="0"/>
                  </a:lnTo>
                  <a:close/>
                </a:path>
              </a:pathLst>
            </a:custGeom>
            <a:ln w="12701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1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2591633" y="2192793"/>
              <a:ext cx="2055495" cy="1106170"/>
            </a:xfrm>
            <a:custGeom>
              <a:avLst/>
              <a:gdLst/>
              <a:ahLst/>
              <a:cxnLst/>
              <a:rect l="l" t="t" r="r" b="b"/>
              <a:pathLst>
                <a:path w="2055495" h="1106170">
                  <a:moveTo>
                    <a:pt x="2019020" y="0"/>
                  </a:moveTo>
                  <a:lnTo>
                    <a:pt x="35995" y="0"/>
                  </a:lnTo>
                  <a:lnTo>
                    <a:pt x="22018" y="2840"/>
                  </a:lnTo>
                  <a:lnTo>
                    <a:pt x="10573" y="10574"/>
                  </a:lnTo>
                  <a:lnTo>
                    <a:pt x="2840" y="22021"/>
                  </a:lnTo>
                  <a:lnTo>
                    <a:pt x="0" y="35999"/>
                  </a:lnTo>
                  <a:lnTo>
                    <a:pt x="0" y="1070016"/>
                  </a:lnTo>
                  <a:lnTo>
                    <a:pt x="2840" y="1083994"/>
                  </a:lnTo>
                  <a:lnTo>
                    <a:pt x="10573" y="1095441"/>
                  </a:lnTo>
                  <a:lnTo>
                    <a:pt x="22018" y="1103175"/>
                  </a:lnTo>
                  <a:lnTo>
                    <a:pt x="35995" y="1106016"/>
                  </a:lnTo>
                  <a:lnTo>
                    <a:pt x="2019020" y="1106016"/>
                  </a:lnTo>
                  <a:lnTo>
                    <a:pt x="2032998" y="1103175"/>
                  </a:lnTo>
                  <a:lnTo>
                    <a:pt x="2044445" y="1095441"/>
                  </a:lnTo>
                  <a:lnTo>
                    <a:pt x="2052179" y="1083994"/>
                  </a:lnTo>
                  <a:lnTo>
                    <a:pt x="2055020" y="1070016"/>
                  </a:lnTo>
                  <a:lnTo>
                    <a:pt x="2055020" y="35999"/>
                  </a:lnTo>
                  <a:lnTo>
                    <a:pt x="2052179" y="22021"/>
                  </a:lnTo>
                  <a:lnTo>
                    <a:pt x="2044445" y="10574"/>
                  </a:lnTo>
                  <a:lnTo>
                    <a:pt x="2032998" y="2840"/>
                  </a:lnTo>
                  <a:lnTo>
                    <a:pt x="2019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1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2591633" y="2192793"/>
              <a:ext cx="2055495" cy="1106170"/>
            </a:xfrm>
            <a:custGeom>
              <a:avLst/>
              <a:gdLst/>
              <a:ahLst/>
              <a:cxnLst/>
              <a:rect l="l" t="t" r="r" b="b"/>
              <a:pathLst>
                <a:path w="2055495" h="1106170">
                  <a:moveTo>
                    <a:pt x="2019020" y="0"/>
                  </a:moveTo>
                  <a:lnTo>
                    <a:pt x="35995" y="0"/>
                  </a:lnTo>
                  <a:lnTo>
                    <a:pt x="22018" y="2840"/>
                  </a:lnTo>
                  <a:lnTo>
                    <a:pt x="10573" y="10574"/>
                  </a:lnTo>
                  <a:lnTo>
                    <a:pt x="2840" y="22021"/>
                  </a:lnTo>
                  <a:lnTo>
                    <a:pt x="0" y="35999"/>
                  </a:lnTo>
                  <a:lnTo>
                    <a:pt x="0" y="1070016"/>
                  </a:lnTo>
                  <a:lnTo>
                    <a:pt x="2840" y="1083994"/>
                  </a:lnTo>
                  <a:lnTo>
                    <a:pt x="10573" y="1095441"/>
                  </a:lnTo>
                  <a:lnTo>
                    <a:pt x="22018" y="1103175"/>
                  </a:lnTo>
                  <a:lnTo>
                    <a:pt x="35995" y="1106016"/>
                  </a:lnTo>
                  <a:lnTo>
                    <a:pt x="2019020" y="1106016"/>
                  </a:lnTo>
                  <a:lnTo>
                    <a:pt x="2032998" y="1103175"/>
                  </a:lnTo>
                  <a:lnTo>
                    <a:pt x="2044445" y="1095441"/>
                  </a:lnTo>
                  <a:lnTo>
                    <a:pt x="2052179" y="1083994"/>
                  </a:lnTo>
                  <a:lnTo>
                    <a:pt x="2055020" y="1070016"/>
                  </a:lnTo>
                  <a:lnTo>
                    <a:pt x="2055020" y="35999"/>
                  </a:lnTo>
                  <a:lnTo>
                    <a:pt x="2052179" y="22021"/>
                  </a:lnTo>
                  <a:lnTo>
                    <a:pt x="2044445" y="10574"/>
                  </a:lnTo>
                  <a:lnTo>
                    <a:pt x="2032998" y="2840"/>
                  </a:lnTo>
                  <a:lnTo>
                    <a:pt x="2019020" y="0"/>
                  </a:lnTo>
                  <a:close/>
                </a:path>
              </a:pathLst>
            </a:custGeom>
            <a:ln w="12701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1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4646649" y="2345301"/>
              <a:ext cx="2325708" cy="953751"/>
            </a:xfrm>
            <a:custGeom>
              <a:avLst/>
              <a:gdLst/>
              <a:ahLst/>
              <a:cxnLst/>
              <a:rect l="l" t="t" r="r" b="b"/>
              <a:pathLst>
                <a:path w="2315845" h="818514">
                  <a:moveTo>
                    <a:pt x="2279343" y="0"/>
                  </a:moveTo>
                  <a:lnTo>
                    <a:pt x="36000" y="0"/>
                  </a:lnTo>
                  <a:lnTo>
                    <a:pt x="22023" y="2840"/>
                  </a:lnTo>
                  <a:lnTo>
                    <a:pt x="10576" y="10574"/>
                  </a:lnTo>
                  <a:lnTo>
                    <a:pt x="2841" y="22021"/>
                  </a:lnTo>
                  <a:lnTo>
                    <a:pt x="0" y="35999"/>
                  </a:lnTo>
                  <a:lnTo>
                    <a:pt x="0" y="782273"/>
                  </a:lnTo>
                  <a:lnTo>
                    <a:pt x="2841" y="796250"/>
                  </a:lnTo>
                  <a:lnTo>
                    <a:pt x="10576" y="807697"/>
                  </a:lnTo>
                  <a:lnTo>
                    <a:pt x="22023" y="815431"/>
                  </a:lnTo>
                  <a:lnTo>
                    <a:pt x="36000" y="818272"/>
                  </a:lnTo>
                  <a:lnTo>
                    <a:pt x="2279343" y="818272"/>
                  </a:lnTo>
                  <a:lnTo>
                    <a:pt x="2293322" y="815431"/>
                  </a:lnTo>
                  <a:lnTo>
                    <a:pt x="2304768" y="807697"/>
                  </a:lnTo>
                  <a:lnTo>
                    <a:pt x="2312502" y="796250"/>
                  </a:lnTo>
                  <a:lnTo>
                    <a:pt x="2315343" y="782273"/>
                  </a:lnTo>
                  <a:lnTo>
                    <a:pt x="2315343" y="35999"/>
                  </a:lnTo>
                  <a:lnTo>
                    <a:pt x="2312502" y="22021"/>
                  </a:lnTo>
                  <a:lnTo>
                    <a:pt x="2304768" y="10574"/>
                  </a:lnTo>
                  <a:lnTo>
                    <a:pt x="2293322" y="2840"/>
                  </a:lnTo>
                  <a:lnTo>
                    <a:pt x="22793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1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4646649" y="2353288"/>
              <a:ext cx="2315845" cy="945764"/>
            </a:xfrm>
            <a:custGeom>
              <a:avLst/>
              <a:gdLst/>
              <a:ahLst/>
              <a:cxnLst/>
              <a:rect l="l" t="t" r="r" b="b"/>
              <a:pathLst>
                <a:path w="2315845" h="818514">
                  <a:moveTo>
                    <a:pt x="2279343" y="0"/>
                  </a:moveTo>
                  <a:lnTo>
                    <a:pt x="36000" y="0"/>
                  </a:lnTo>
                  <a:lnTo>
                    <a:pt x="22023" y="2840"/>
                  </a:lnTo>
                  <a:lnTo>
                    <a:pt x="10576" y="10574"/>
                  </a:lnTo>
                  <a:lnTo>
                    <a:pt x="2841" y="22021"/>
                  </a:lnTo>
                  <a:lnTo>
                    <a:pt x="0" y="35999"/>
                  </a:lnTo>
                  <a:lnTo>
                    <a:pt x="0" y="782273"/>
                  </a:lnTo>
                  <a:lnTo>
                    <a:pt x="2841" y="796250"/>
                  </a:lnTo>
                  <a:lnTo>
                    <a:pt x="10576" y="807697"/>
                  </a:lnTo>
                  <a:lnTo>
                    <a:pt x="22023" y="815431"/>
                  </a:lnTo>
                  <a:lnTo>
                    <a:pt x="36000" y="818272"/>
                  </a:lnTo>
                  <a:lnTo>
                    <a:pt x="2279343" y="818272"/>
                  </a:lnTo>
                  <a:lnTo>
                    <a:pt x="2293322" y="815431"/>
                  </a:lnTo>
                  <a:lnTo>
                    <a:pt x="2304768" y="807697"/>
                  </a:lnTo>
                  <a:lnTo>
                    <a:pt x="2312502" y="796250"/>
                  </a:lnTo>
                  <a:lnTo>
                    <a:pt x="2315343" y="782273"/>
                  </a:lnTo>
                  <a:lnTo>
                    <a:pt x="2315343" y="35999"/>
                  </a:lnTo>
                  <a:lnTo>
                    <a:pt x="2312502" y="22021"/>
                  </a:lnTo>
                  <a:lnTo>
                    <a:pt x="2304768" y="10574"/>
                  </a:lnTo>
                  <a:lnTo>
                    <a:pt x="2293322" y="2840"/>
                  </a:lnTo>
                  <a:lnTo>
                    <a:pt x="2279343" y="0"/>
                  </a:lnTo>
                  <a:close/>
                </a:path>
              </a:pathLst>
            </a:custGeom>
            <a:ln w="12701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1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2301144" y="1227687"/>
              <a:ext cx="571500" cy="828675"/>
            </a:xfrm>
            <a:custGeom>
              <a:avLst/>
              <a:gdLst/>
              <a:ahLst/>
              <a:cxnLst/>
              <a:rect l="l" t="t" r="r" b="b"/>
              <a:pathLst>
                <a:path w="571500" h="828675">
                  <a:moveTo>
                    <a:pt x="571500" y="828111"/>
                  </a:moveTo>
                  <a:lnTo>
                    <a:pt x="571500" y="72000"/>
                  </a:lnTo>
                  <a:lnTo>
                    <a:pt x="565818" y="44043"/>
                  </a:lnTo>
                  <a:lnTo>
                    <a:pt x="550350" y="21149"/>
                  </a:lnTo>
                  <a:lnTo>
                    <a:pt x="527456" y="5681"/>
                  </a:lnTo>
                  <a:lnTo>
                    <a:pt x="499499" y="0"/>
                  </a:lnTo>
                  <a:lnTo>
                    <a:pt x="72000" y="0"/>
                  </a:lnTo>
                  <a:lnTo>
                    <a:pt x="44043" y="5681"/>
                  </a:lnTo>
                  <a:lnTo>
                    <a:pt x="21150" y="21149"/>
                  </a:lnTo>
                  <a:lnTo>
                    <a:pt x="5681" y="44043"/>
                  </a:lnTo>
                  <a:lnTo>
                    <a:pt x="0" y="72000"/>
                  </a:lnTo>
                  <a:lnTo>
                    <a:pt x="0" y="400046"/>
                  </a:lnTo>
                </a:path>
              </a:pathLst>
            </a:custGeom>
            <a:ln w="25401">
              <a:solidFill>
                <a:srgbClr val="F27E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1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4427733" y="1670633"/>
              <a:ext cx="438150" cy="652145"/>
            </a:xfrm>
            <a:custGeom>
              <a:avLst/>
              <a:gdLst/>
              <a:ahLst/>
              <a:cxnLst/>
              <a:rect l="l" t="t" r="r" b="b"/>
              <a:pathLst>
                <a:path w="438150" h="652144">
                  <a:moveTo>
                    <a:pt x="438146" y="651899"/>
                  </a:moveTo>
                  <a:lnTo>
                    <a:pt x="438146" y="71999"/>
                  </a:lnTo>
                  <a:lnTo>
                    <a:pt x="433789" y="44044"/>
                  </a:lnTo>
                  <a:lnTo>
                    <a:pt x="421929" y="21150"/>
                  </a:lnTo>
                  <a:lnTo>
                    <a:pt x="404377" y="5681"/>
                  </a:lnTo>
                  <a:lnTo>
                    <a:pt x="382946" y="0"/>
                  </a:lnTo>
                  <a:lnTo>
                    <a:pt x="55196" y="0"/>
                  </a:lnTo>
                  <a:lnTo>
                    <a:pt x="33765" y="5681"/>
                  </a:lnTo>
                  <a:lnTo>
                    <a:pt x="16214" y="21150"/>
                  </a:lnTo>
                  <a:lnTo>
                    <a:pt x="4355" y="44044"/>
                  </a:lnTo>
                  <a:lnTo>
                    <a:pt x="0" y="71999"/>
                  </a:lnTo>
                  <a:lnTo>
                    <a:pt x="0" y="400047"/>
                  </a:lnTo>
                </a:path>
              </a:pathLst>
            </a:custGeom>
            <a:ln w="25478">
              <a:solidFill>
                <a:srgbClr val="F27E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1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4" name="object 8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8618" y="2424175"/>
              <a:ext cx="743550" cy="108054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11971" y="2854191"/>
              <a:ext cx="743550" cy="88106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2744063" y="1923002"/>
              <a:ext cx="2109470" cy="461645"/>
            </a:xfrm>
            <a:custGeom>
              <a:avLst/>
              <a:gdLst/>
              <a:ahLst/>
              <a:cxnLst/>
              <a:rect l="l" t="t" r="r" b="b"/>
              <a:pathLst>
                <a:path w="2109470" h="461644">
                  <a:moveTo>
                    <a:pt x="0" y="0"/>
                  </a:moveTo>
                  <a:lnTo>
                    <a:pt x="126204" y="130967"/>
                  </a:lnTo>
                </a:path>
                <a:path w="2109470" h="461644">
                  <a:moveTo>
                    <a:pt x="1982966" y="330165"/>
                  </a:moveTo>
                  <a:lnTo>
                    <a:pt x="2109171" y="461134"/>
                  </a:lnTo>
                </a:path>
              </a:pathLst>
            </a:custGeom>
            <a:ln w="25401">
              <a:solidFill>
                <a:srgbClr val="F27E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1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2875629" y="1923598"/>
              <a:ext cx="2109470" cy="461645"/>
            </a:xfrm>
            <a:custGeom>
              <a:avLst/>
              <a:gdLst/>
              <a:ahLst/>
              <a:cxnLst/>
              <a:rect l="l" t="t" r="r" b="b"/>
              <a:pathLst>
                <a:path w="2109470" h="461644">
                  <a:moveTo>
                    <a:pt x="126204" y="0"/>
                  </a:moveTo>
                  <a:lnTo>
                    <a:pt x="0" y="130968"/>
                  </a:lnTo>
                </a:path>
                <a:path w="2109470" h="461644">
                  <a:moveTo>
                    <a:pt x="2109171" y="330166"/>
                  </a:moveTo>
                  <a:lnTo>
                    <a:pt x="1982966" y="461134"/>
                  </a:lnTo>
                </a:path>
              </a:pathLst>
            </a:custGeom>
            <a:ln w="25401">
              <a:solidFill>
                <a:srgbClr val="F27E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1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0" name="object 9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97436" y="2240839"/>
              <a:ext cx="1075998" cy="1106170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8390" y="1573035"/>
              <a:ext cx="1294955" cy="1371831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68175" y="3472735"/>
              <a:ext cx="2673147" cy="1398833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0375" y="3413750"/>
              <a:ext cx="2244471" cy="1322089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7023" y="4611723"/>
              <a:ext cx="422909" cy="82411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36230" y="4613440"/>
              <a:ext cx="199908" cy="80694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64373" y="4610696"/>
              <a:ext cx="214187" cy="101268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92624" y="4599608"/>
              <a:ext cx="1245530" cy="117615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1566294" y="1088252"/>
              <a:ext cx="5993704" cy="1794965"/>
            </a:xfrm>
            <a:custGeom>
              <a:avLst/>
              <a:gdLst/>
              <a:ahLst/>
              <a:cxnLst/>
              <a:rect l="l" t="t" r="r" b="b"/>
              <a:pathLst>
                <a:path w="5434330" h="1552575">
                  <a:moveTo>
                    <a:pt x="46291" y="895159"/>
                  </a:moveTo>
                  <a:lnTo>
                    <a:pt x="31203" y="895159"/>
                  </a:lnTo>
                  <a:lnTo>
                    <a:pt x="11430" y="940993"/>
                  </a:lnTo>
                  <a:lnTo>
                    <a:pt x="12039" y="938784"/>
                  </a:lnTo>
                  <a:lnTo>
                    <a:pt x="12534" y="935812"/>
                  </a:lnTo>
                  <a:lnTo>
                    <a:pt x="13296" y="928344"/>
                  </a:lnTo>
                  <a:lnTo>
                    <a:pt x="13487" y="924229"/>
                  </a:lnTo>
                  <a:lnTo>
                    <a:pt x="13487" y="895159"/>
                  </a:lnTo>
                  <a:lnTo>
                    <a:pt x="0" y="895159"/>
                  </a:lnTo>
                  <a:lnTo>
                    <a:pt x="0" y="955624"/>
                  </a:lnTo>
                  <a:lnTo>
                    <a:pt x="14973" y="955624"/>
                  </a:lnTo>
                  <a:lnTo>
                    <a:pt x="34975" y="909675"/>
                  </a:lnTo>
                  <a:lnTo>
                    <a:pt x="33604" y="915847"/>
                  </a:lnTo>
                  <a:lnTo>
                    <a:pt x="32918" y="922972"/>
                  </a:lnTo>
                  <a:lnTo>
                    <a:pt x="32918" y="955624"/>
                  </a:lnTo>
                  <a:lnTo>
                    <a:pt x="46291" y="955624"/>
                  </a:lnTo>
                  <a:lnTo>
                    <a:pt x="46291" y="895159"/>
                  </a:lnTo>
                  <a:close/>
                </a:path>
                <a:path w="5434330" h="1552575">
                  <a:moveTo>
                    <a:pt x="105270" y="895159"/>
                  </a:moveTo>
                  <a:lnTo>
                    <a:pt x="65951" y="895159"/>
                  </a:lnTo>
                  <a:lnTo>
                    <a:pt x="63665" y="929830"/>
                  </a:lnTo>
                  <a:lnTo>
                    <a:pt x="63207" y="934224"/>
                  </a:lnTo>
                  <a:lnTo>
                    <a:pt x="55892" y="946365"/>
                  </a:lnTo>
                  <a:lnTo>
                    <a:pt x="59436" y="956995"/>
                  </a:lnTo>
                  <a:lnTo>
                    <a:pt x="78638" y="906018"/>
                  </a:lnTo>
                  <a:lnTo>
                    <a:pt x="90982" y="906018"/>
                  </a:lnTo>
                  <a:lnTo>
                    <a:pt x="90982" y="955624"/>
                  </a:lnTo>
                  <a:lnTo>
                    <a:pt x="105270" y="955624"/>
                  </a:lnTo>
                  <a:lnTo>
                    <a:pt x="105270" y="895159"/>
                  </a:lnTo>
                  <a:close/>
                </a:path>
                <a:path w="5434330" h="1552575">
                  <a:moveTo>
                    <a:pt x="166649" y="895159"/>
                  </a:moveTo>
                  <a:lnTo>
                    <a:pt x="151561" y="895159"/>
                  </a:lnTo>
                  <a:lnTo>
                    <a:pt x="131787" y="940993"/>
                  </a:lnTo>
                  <a:lnTo>
                    <a:pt x="132397" y="938784"/>
                  </a:lnTo>
                  <a:lnTo>
                    <a:pt x="132892" y="935812"/>
                  </a:lnTo>
                  <a:lnTo>
                    <a:pt x="133654" y="928344"/>
                  </a:lnTo>
                  <a:lnTo>
                    <a:pt x="133845" y="924229"/>
                  </a:lnTo>
                  <a:lnTo>
                    <a:pt x="133845" y="895159"/>
                  </a:lnTo>
                  <a:lnTo>
                    <a:pt x="120357" y="895159"/>
                  </a:lnTo>
                  <a:lnTo>
                    <a:pt x="120357" y="955624"/>
                  </a:lnTo>
                  <a:lnTo>
                    <a:pt x="135331" y="955624"/>
                  </a:lnTo>
                  <a:lnTo>
                    <a:pt x="155333" y="909675"/>
                  </a:lnTo>
                  <a:lnTo>
                    <a:pt x="153962" y="915847"/>
                  </a:lnTo>
                  <a:lnTo>
                    <a:pt x="153276" y="922972"/>
                  </a:lnTo>
                  <a:lnTo>
                    <a:pt x="153276" y="955624"/>
                  </a:lnTo>
                  <a:lnTo>
                    <a:pt x="166649" y="955624"/>
                  </a:lnTo>
                  <a:lnTo>
                    <a:pt x="166649" y="895159"/>
                  </a:lnTo>
                  <a:close/>
                </a:path>
                <a:path w="5434330" h="1552575">
                  <a:moveTo>
                    <a:pt x="4222966" y="1490472"/>
                  </a:moveTo>
                  <a:lnTo>
                    <a:pt x="4207878" y="1490472"/>
                  </a:lnTo>
                  <a:lnTo>
                    <a:pt x="4188104" y="1536306"/>
                  </a:lnTo>
                  <a:lnTo>
                    <a:pt x="4188714" y="1534096"/>
                  </a:lnTo>
                  <a:lnTo>
                    <a:pt x="4189209" y="1531124"/>
                  </a:lnTo>
                  <a:lnTo>
                    <a:pt x="4189971" y="1523657"/>
                  </a:lnTo>
                  <a:lnTo>
                    <a:pt x="4190161" y="1519542"/>
                  </a:lnTo>
                  <a:lnTo>
                    <a:pt x="4190161" y="1490472"/>
                  </a:lnTo>
                  <a:lnTo>
                    <a:pt x="4176674" y="1490472"/>
                  </a:lnTo>
                  <a:lnTo>
                    <a:pt x="4176674" y="1550936"/>
                  </a:lnTo>
                  <a:lnTo>
                    <a:pt x="4191647" y="1550936"/>
                  </a:lnTo>
                  <a:lnTo>
                    <a:pt x="4211650" y="1504988"/>
                  </a:lnTo>
                  <a:lnTo>
                    <a:pt x="4210278" y="1511160"/>
                  </a:lnTo>
                  <a:lnTo>
                    <a:pt x="4209592" y="1518285"/>
                  </a:lnTo>
                  <a:lnTo>
                    <a:pt x="4209592" y="1550936"/>
                  </a:lnTo>
                  <a:lnTo>
                    <a:pt x="4222966" y="1550936"/>
                  </a:lnTo>
                  <a:lnTo>
                    <a:pt x="4222966" y="1490472"/>
                  </a:lnTo>
                  <a:close/>
                </a:path>
                <a:path w="5434330" h="1552575">
                  <a:moveTo>
                    <a:pt x="4281944" y="1490472"/>
                  </a:moveTo>
                  <a:lnTo>
                    <a:pt x="4242625" y="1490472"/>
                  </a:lnTo>
                  <a:lnTo>
                    <a:pt x="4240339" y="1525143"/>
                  </a:lnTo>
                  <a:lnTo>
                    <a:pt x="4239882" y="1529537"/>
                  </a:lnTo>
                  <a:lnTo>
                    <a:pt x="4232567" y="1541678"/>
                  </a:lnTo>
                  <a:lnTo>
                    <a:pt x="4236110" y="1552308"/>
                  </a:lnTo>
                  <a:lnTo>
                    <a:pt x="4255313" y="1501330"/>
                  </a:lnTo>
                  <a:lnTo>
                    <a:pt x="4267657" y="1501330"/>
                  </a:lnTo>
                  <a:lnTo>
                    <a:pt x="4267657" y="1550936"/>
                  </a:lnTo>
                  <a:lnTo>
                    <a:pt x="4281944" y="1550936"/>
                  </a:lnTo>
                  <a:lnTo>
                    <a:pt x="4281944" y="1490472"/>
                  </a:lnTo>
                  <a:close/>
                </a:path>
                <a:path w="5434330" h="1552575">
                  <a:moveTo>
                    <a:pt x="4343324" y="1490472"/>
                  </a:moveTo>
                  <a:lnTo>
                    <a:pt x="4328236" y="1490472"/>
                  </a:lnTo>
                  <a:lnTo>
                    <a:pt x="4308462" y="1536306"/>
                  </a:lnTo>
                  <a:lnTo>
                    <a:pt x="4309072" y="1534096"/>
                  </a:lnTo>
                  <a:lnTo>
                    <a:pt x="4309567" y="1531124"/>
                  </a:lnTo>
                  <a:lnTo>
                    <a:pt x="4310329" y="1523657"/>
                  </a:lnTo>
                  <a:lnTo>
                    <a:pt x="4310519" y="1519542"/>
                  </a:lnTo>
                  <a:lnTo>
                    <a:pt x="4310519" y="1490472"/>
                  </a:lnTo>
                  <a:lnTo>
                    <a:pt x="4297032" y="1490472"/>
                  </a:lnTo>
                  <a:lnTo>
                    <a:pt x="4297032" y="1550936"/>
                  </a:lnTo>
                  <a:lnTo>
                    <a:pt x="4312005" y="1550936"/>
                  </a:lnTo>
                  <a:lnTo>
                    <a:pt x="4332008" y="1504988"/>
                  </a:lnTo>
                  <a:lnTo>
                    <a:pt x="4330636" y="1511160"/>
                  </a:lnTo>
                  <a:lnTo>
                    <a:pt x="4329950" y="1518285"/>
                  </a:lnTo>
                  <a:lnTo>
                    <a:pt x="4329950" y="1550936"/>
                  </a:lnTo>
                  <a:lnTo>
                    <a:pt x="4343324" y="1550936"/>
                  </a:lnTo>
                  <a:lnTo>
                    <a:pt x="4343324" y="1490472"/>
                  </a:lnTo>
                  <a:close/>
                </a:path>
                <a:path w="5434330" h="1552575">
                  <a:moveTo>
                    <a:pt x="5434215" y="383108"/>
                  </a:moveTo>
                  <a:lnTo>
                    <a:pt x="5431231" y="335051"/>
                  </a:lnTo>
                  <a:lnTo>
                    <a:pt x="5422506" y="288785"/>
                  </a:lnTo>
                  <a:lnTo>
                    <a:pt x="5408422" y="244652"/>
                  </a:lnTo>
                  <a:lnTo>
                    <a:pt x="5389321" y="203009"/>
                  </a:lnTo>
                  <a:lnTo>
                    <a:pt x="5365572" y="164236"/>
                  </a:lnTo>
                  <a:lnTo>
                    <a:pt x="5337518" y="128676"/>
                  </a:lnTo>
                  <a:lnTo>
                    <a:pt x="5305539" y="96697"/>
                  </a:lnTo>
                  <a:lnTo>
                    <a:pt x="5269979" y="68643"/>
                  </a:lnTo>
                  <a:lnTo>
                    <a:pt x="5231206" y="44894"/>
                  </a:lnTo>
                  <a:lnTo>
                    <a:pt x="5189575" y="25793"/>
                  </a:lnTo>
                  <a:lnTo>
                    <a:pt x="5145430" y="11709"/>
                  </a:lnTo>
                  <a:lnTo>
                    <a:pt x="5099164" y="2997"/>
                  </a:lnTo>
                  <a:lnTo>
                    <a:pt x="5051107" y="0"/>
                  </a:lnTo>
                  <a:lnTo>
                    <a:pt x="5003050" y="2997"/>
                  </a:lnTo>
                  <a:lnTo>
                    <a:pt x="4956772" y="11709"/>
                  </a:lnTo>
                  <a:lnTo>
                    <a:pt x="4912639" y="25793"/>
                  </a:lnTo>
                  <a:lnTo>
                    <a:pt x="4871009" y="44894"/>
                  </a:lnTo>
                  <a:lnTo>
                    <a:pt x="4832235" y="68643"/>
                  </a:lnTo>
                  <a:lnTo>
                    <a:pt x="4796675" y="96697"/>
                  </a:lnTo>
                  <a:lnTo>
                    <a:pt x="4764684" y="128676"/>
                  </a:lnTo>
                  <a:lnTo>
                    <a:pt x="4736643" y="164236"/>
                  </a:lnTo>
                  <a:lnTo>
                    <a:pt x="4712894" y="203009"/>
                  </a:lnTo>
                  <a:lnTo>
                    <a:pt x="4693793" y="244652"/>
                  </a:lnTo>
                  <a:lnTo>
                    <a:pt x="4679696" y="288785"/>
                  </a:lnTo>
                  <a:lnTo>
                    <a:pt x="4670984" y="335051"/>
                  </a:lnTo>
                  <a:lnTo>
                    <a:pt x="4667999" y="383108"/>
                  </a:lnTo>
                  <a:lnTo>
                    <a:pt x="4670984" y="431165"/>
                  </a:lnTo>
                  <a:lnTo>
                    <a:pt x="4679696" y="477443"/>
                  </a:lnTo>
                  <a:lnTo>
                    <a:pt x="4693793" y="521576"/>
                  </a:lnTo>
                  <a:lnTo>
                    <a:pt x="4712894" y="563206"/>
                  </a:lnTo>
                  <a:lnTo>
                    <a:pt x="4736643" y="601992"/>
                  </a:lnTo>
                  <a:lnTo>
                    <a:pt x="4764684" y="637552"/>
                  </a:lnTo>
                  <a:lnTo>
                    <a:pt x="4796675" y="669531"/>
                  </a:lnTo>
                  <a:lnTo>
                    <a:pt x="4832235" y="697572"/>
                  </a:lnTo>
                  <a:lnTo>
                    <a:pt x="4871009" y="721334"/>
                  </a:lnTo>
                  <a:lnTo>
                    <a:pt x="4912639" y="740422"/>
                  </a:lnTo>
                  <a:lnTo>
                    <a:pt x="4956772" y="754519"/>
                  </a:lnTo>
                  <a:lnTo>
                    <a:pt x="5003050" y="763231"/>
                  </a:lnTo>
                  <a:lnTo>
                    <a:pt x="5051107" y="766216"/>
                  </a:lnTo>
                  <a:lnTo>
                    <a:pt x="5099164" y="763231"/>
                  </a:lnTo>
                  <a:lnTo>
                    <a:pt x="5145430" y="754519"/>
                  </a:lnTo>
                  <a:lnTo>
                    <a:pt x="5189575" y="740422"/>
                  </a:lnTo>
                  <a:lnTo>
                    <a:pt x="5231206" y="721334"/>
                  </a:lnTo>
                  <a:lnTo>
                    <a:pt x="5269979" y="697572"/>
                  </a:lnTo>
                  <a:lnTo>
                    <a:pt x="5305539" y="669531"/>
                  </a:lnTo>
                  <a:lnTo>
                    <a:pt x="5337518" y="637552"/>
                  </a:lnTo>
                  <a:lnTo>
                    <a:pt x="5365572" y="601992"/>
                  </a:lnTo>
                  <a:lnTo>
                    <a:pt x="5389321" y="563206"/>
                  </a:lnTo>
                  <a:lnTo>
                    <a:pt x="5408422" y="521576"/>
                  </a:lnTo>
                  <a:lnTo>
                    <a:pt x="5422506" y="477443"/>
                  </a:lnTo>
                  <a:lnTo>
                    <a:pt x="5431231" y="431165"/>
                  </a:lnTo>
                  <a:lnTo>
                    <a:pt x="5434215" y="383108"/>
                  </a:lnTo>
                  <a:close/>
                </a:path>
              </a:pathLst>
            </a:custGeom>
            <a:solidFill>
              <a:srgbClr val="EF67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1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8" name="object 10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22606" y="1180227"/>
              <a:ext cx="790823" cy="782105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819045" y="2981257"/>
              <a:ext cx="779860" cy="176230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78409" y="2220156"/>
              <a:ext cx="1199841" cy="1122552"/>
            </a:xfrm>
            <a:prstGeom prst="rect">
              <a:avLst/>
            </a:prstGeom>
          </p:spPr>
        </p:pic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97DC6DB9-B2CB-4FA5-047C-D53A4C2A10C7}"/>
              </a:ext>
            </a:extLst>
          </p:cNvPr>
          <p:cNvSpPr txBox="1"/>
          <p:nvPr/>
        </p:nvSpPr>
        <p:spPr>
          <a:xfrm>
            <a:off x="2354332" y="1618819"/>
            <a:ext cx="1667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INTENSIV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C841650-9A2D-0E3B-E4DB-D29F1F351E7E}"/>
              </a:ext>
            </a:extLst>
          </p:cNvPr>
          <p:cNvSpPr txBox="1"/>
          <p:nvPr/>
        </p:nvSpPr>
        <p:spPr>
          <a:xfrm>
            <a:off x="1688743" y="3711210"/>
            <a:ext cx="1310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amp.</a:t>
            </a:r>
            <a:r>
              <a:rPr kumimoji="0" lang="az-Latn-A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gündə 1-2 dəfə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4CADD104-C9F6-09C5-F742-3C7BC18A41AE}"/>
              </a:ext>
            </a:extLst>
          </p:cNvPr>
          <p:cNvSpPr txBox="1"/>
          <p:nvPr/>
        </p:nvSpPr>
        <p:spPr>
          <a:xfrm>
            <a:off x="3122120" y="3721551"/>
            <a:ext cx="118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tab.gündə 1-2 dəfə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C8AB8B2-E3F0-CAB4-6448-5916C583D977}"/>
              </a:ext>
            </a:extLst>
          </p:cNvPr>
          <p:cNvSpPr txBox="1"/>
          <p:nvPr/>
        </p:nvSpPr>
        <p:spPr>
          <a:xfrm>
            <a:off x="5701386" y="23622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NİSBİ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object 93">
            <a:extLst>
              <a:ext uri="{FF2B5EF4-FFF2-40B4-BE49-F238E27FC236}">
                <a16:creationId xmlns:a16="http://schemas.microsoft.com/office/drawing/2014/main" id="{1378C262-EB5A-2BFB-27F4-862DE884D4EE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660633" y="2321412"/>
            <a:ext cx="1479771" cy="1202175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B293D8D4-1501-BCF2-1F4E-5EAAEC8B6FBC}"/>
              </a:ext>
            </a:extLst>
          </p:cNvPr>
          <p:cNvSpPr txBox="1"/>
          <p:nvPr/>
        </p:nvSpPr>
        <p:spPr>
          <a:xfrm>
            <a:off x="6078323" y="3449362"/>
            <a:ext cx="1187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az-Latn-A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kap.gündə 1 dəfə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011BDDA-7F2A-5D0F-E334-69D62FFD23C9}"/>
              </a:ext>
            </a:extLst>
          </p:cNvPr>
          <p:cNvSpPr txBox="1"/>
          <p:nvPr/>
        </p:nvSpPr>
        <p:spPr>
          <a:xfrm>
            <a:off x="8150804" y="3692388"/>
            <a:ext cx="10479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az-Latn-A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az-Latn-A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gündə 3-4 dəfə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8" name="object 5">
            <a:extLst>
              <a:ext uri="{FF2B5EF4-FFF2-40B4-BE49-F238E27FC236}">
                <a16:creationId xmlns:a16="http://schemas.microsoft.com/office/drawing/2014/main" id="{E1C30319-027B-2D48-FAD0-F552727F60DC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093390" y="3200420"/>
            <a:ext cx="1710007" cy="1059391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E7F2153-DD21-5886-179C-6AF1A0DC2FDC}"/>
              </a:ext>
            </a:extLst>
          </p:cNvPr>
          <p:cNvSpPr txBox="1"/>
          <p:nvPr/>
        </p:nvSpPr>
        <p:spPr>
          <a:xfrm>
            <a:off x="7879203" y="2497140"/>
            <a:ext cx="2573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QISAMÜDDƏTLİ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AE3BF9D-51C3-560F-7F36-022659D62D7B}"/>
              </a:ext>
            </a:extLst>
          </p:cNvPr>
          <p:cNvSpPr txBox="1"/>
          <p:nvPr/>
        </p:nvSpPr>
        <p:spPr>
          <a:xfrm>
            <a:off x="10385874" y="1371784"/>
            <a:ext cx="14708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Maksimal sutkalıq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doza 200 mg</a:t>
            </a:r>
            <a:r>
              <a:rPr kumimoji="0" lang="az-Latn-A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84CEA143-D8ED-3036-AE51-598516371AC0}"/>
              </a:ext>
            </a:extLst>
          </p:cNvPr>
          <p:cNvSpPr txBox="1"/>
          <p:nvPr/>
        </p:nvSpPr>
        <p:spPr>
          <a:xfrm>
            <a:off x="1962192" y="6448814"/>
            <a:ext cx="131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gündə 2-4 dəfə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A2EC9D9-7141-7530-2938-1FB42A0EE4BB}"/>
              </a:ext>
            </a:extLst>
          </p:cNvPr>
          <p:cNvSpPr txBox="1"/>
          <p:nvPr/>
        </p:nvSpPr>
        <p:spPr>
          <a:xfrm>
            <a:off x="5679037" y="6448815"/>
            <a:ext cx="1310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gündə 2-4 dəfə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027A901B-FEB3-C111-00A0-0D19844D930A}"/>
              </a:ext>
            </a:extLst>
          </p:cNvPr>
          <p:cNvSpPr/>
          <p:nvPr/>
        </p:nvSpPr>
        <p:spPr>
          <a:xfrm>
            <a:off x="6726619" y="6263266"/>
            <a:ext cx="539357" cy="20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4223CA4-A8E2-2484-0F10-5DA3C17C1BB0}"/>
              </a:ext>
            </a:extLst>
          </p:cNvPr>
          <p:cNvSpPr txBox="1"/>
          <p:nvPr/>
        </p:nvSpPr>
        <p:spPr>
          <a:xfrm>
            <a:off x="10713384" y="3268843"/>
            <a:ext cx="10479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az-Latn-A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saş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az-Latn-A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gündə 3 dəfə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068BEE7-80D2-09B8-F866-EFE53902A3C8}"/>
              </a:ext>
            </a:extLst>
          </p:cNvPr>
          <p:cNvSpPr txBox="1"/>
          <p:nvPr/>
        </p:nvSpPr>
        <p:spPr>
          <a:xfrm>
            <a:off x="280927" y="289201"/>
            <a:ext cx="1814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4000" b="1" i="0" u="none" strike="noStrike" kern="1200" cap="none" spc="0" normalizeH="0" baseline="0" noProof="0" dirty="0">
                <a:ln>
                  <a:noFill/>
                </a:ln>
                <a:solidFill>
                  <a:srgbClr val="EA6B1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Ketonal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EA6B1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1F5BD6C5-7D98-88BB-B1CE-DF6872F6097A}"/>
              </a:ext>
            </a:extLst>
          </p:cNvPr>
          <p:cNvSpPr txBox="1"/>
          <p:nvPr/>
        </p:nvSpPr>
        <p:spPr>
          <a:xfrm>
            <a:off x="2313995" y="170675"/>
            <a:ext cx="5076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800" b="1" i="0" u="none" strike="noStrike" kern="1200" cap="none" spc="0" normalizeH="0" baseline="0" noProof="0" dirty="0">
                <a:ln>
                  <a:noFill/>
                </a:ln>
                <a:solidFill>
                  <a:srgbClr val="EA6B1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Müxtəlif intensivlikdə ağrilar zamanı büraxılış formaları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EA6B1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8" name="object 7">
            <a:extLst>
              <a:ext uri="{FF2B5EF4-FFF2-40B4-BE49-F238E27FC236}">
                <a16:creationId xmlns:a16="http://schemas.microsoft.com/office/drawing/2014/main" id="{AD8CA4F0-B018-3A5A-9832-FE6B6DC513C3}"/>
              </a:ext>
            </a:extLst>
          </p:cNvPr>
          <p:cNvGrpSpPr/>
          <p:nvPr/>
        </p:nvGrpSpPr>
        <p:grpSpPr>
          <a:xfrm>
            <a:off x="6818124" y="0"/>
            <a:ext cx="5368237" cy="1326590"/>
            <a:chOff x="5340372" y="0"/>
            <a:chExt cx="2219960" cy="1446530"/>
          </a:xfrm>
        </p:grpSpPr>
        <p:pic>
          <p:nvPicPr>
            <p:cNvPr id="129" name="object 8">
              <a:extLst>
                <a:ext uri="{FF2B5EF4-FFF2-40B4-BE49-F238E27FC236}">
                  <a16:creationId xmlns:a16="http://schemas.microsoft.com/office/drawing/2014/main" id="{FC8C471F-BC59-90B6-0D7E-93540B05D5BD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75786" y="532152"/>
              <a:ext cx="2084213" cy="914046"/>
            </a:xfrm>
            <a:prstGeom prst="rect">
              <a:avLst/>
            </a:prstGeom>
          </p:spPr>
        </p:pic>
        <p:sp>
          <p:nvSpPr>
            <p:cNvPr id="130" name="object 9">
              <a:extLst>
                <a:ext uri="{FF2B5EF4-FFF2-40B4-BE49-F238E27FC236}">
                  <a16:creationId xmlns:a16="http://schemas.microsoft.com/office/drawing/2014/main" id="{F3BF430F-672A-7370-1B30-DDA36A837335}"/>
                </a:ext>
              </a:extLst>
            </p:cNvPr>
            <p:cNvSpPr/>
            <p:nvPr/>
          </p:nvSpPr>
          <p:spPr>
            <a:xfrm>
              <a:off x="5340372" y="0"/>
              <a:ext cx="2219960" cy="1044575"/>
            </a:xfrm>
            <a:custGeom>
              <a:avLst/>
              <a:gdLst/>
              <a:ahLst/>
              <a:cxnLst/>
              <a:rect l="l" t="t" r="r" b="b"/>
              <a:pathLst>
                <a:path w="2219959" h="1044575">
                  <a:moveTo>
                    <a:pt x="2219627" y="0"/>
                  </a:moveTo>
                  <a:lnTo>
                    <a:pt x="0" y="0"/>
                  </a:lnTo>
                  <a:lnTo>
                    <a:pt x="280310" y="1044536"/>
                  </a:lnTo>
                  <a:lnTo>
                    <a:pt x="2219627" y="791381"/>
                  </a:lnTo>
                  <a:lnTo>
                    <a:pt x="2219627" y="0"/>
                  </a:lnTo>
                  <a:close/>
                </a:path>
              </a:pathLst>
            </a:custGeom>
            <a:solidFill>
              <a:srgbClr val="F27E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1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1" name="object 12">
            <a:extLst>
              <a:ext uri="{FF2B5EF4-FFF2-40B4-BE49-F238E27FC236}">
                <a16:creationId xmlns:a16="http://schemas.microsoft.com/office/drawing/2014/main" id="{E1D24AB5-A942-E9E5-4816-74BF8DCF5D41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820266" y="95157"/>
            <a:ext cx="1915344" cy="5087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4E4DFA-2C69-30D6-DAEF-5DA3F441CECF}"/>
              </a:ext>
            </a:extLst>
          </p:cNvPr>
          <p:cNvSpPr txBox="1"/>
          <p:nvPr/>
        </p:nvSpPr>
        <p:spPr>
          <a:xfrm>
            <a:off x="4980434" y="4453459"/>
            <a:ext cx="1744021" cy="400110"/>
          </a:xfrm>
          <a:prstGeom prst="rect">
            <a:avLst/>
          </a:prstGeom>
          <a:solidFill>
            <a:srgbClr val="DE661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AĞRI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114" grpId="0"/>
      <p:bldP spid="1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409" y="237737"/>
            <a:ext cx="2138562" cy="19536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686AE6E-F10C-47DD-BEC4-D2C365310AE9}"/>
              </a:ext>
            </a:extLst>
          </p:cNvPr>
          <p:cNvSpPr txBox="1"/>
          <p:nvPr/>
        </p:nvSpPr>
        <p:spPr>
          <a:xfrm>
            <a:off x="10402207" y="237737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10.90 AZN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F1A6DC-E076-4EEA-9F8C-344500D7E36E}"/>
              </a:ext>
            </a:extLst>
          </p:cNvPr>
          <p:cNvSpPr txBox="1"/>
          <p:nvPr/>
        </p:nvSpPr>
        <p:spPr>
          <a:xfrm>
            <a:off x="10543654" y="2626756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12.52 AZN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48A86D-24D2-4F26-8EB5-DA3E09358629}"/>
              </a:ext>
            </a:extLst>
          </p:cNvPr>
          <p:cNvSpPr txBox="1"/>
          <p:nvPr/>
        </p:nvSpPr>
        <p:spPr>
          <a:xfrm>
            <a:off x="2716877" y="0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6.50 AZN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696C54-E995-46D4-9FBA-C23ADE1A3AA9}"/>
              </a:ext>
            </a:extLst>
          </p:cNvPr>
          <p:cNvSpPr txBox="1"/>
          <p:nvPr/>
        </p:nvSpPr>
        <p:spPr>
          <a:xfrm>
            <a:off x="340937" y="5365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5.88 AZN</a:t>
            </a:r>
            <a:endParaRPr lang="ru-R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2AD1DD-037E-41CA-A0BB-3FD5EF9C8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796" y="3816749"/>
            <a:ext cx="3746738" cy="322255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1F0B6E9-3B07-4535-AE4A-D5549A2D3F9F}"/>
              </a:ext>
            </a:extLst>
          </p:cNvPr>
          <p:cNvSpPr txBox="1"/>
          <p:nvPr/>
        </p:nvSpPr>
        <p:spPr>
          <a:xfrm>
            <a:off x="10543654" y="5960952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5.81 AZN</a:t>
            </a:r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E22D6A-C4AD-4016-A562-33E70D6DB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8459" y="1666470"/>
            <a:ext cx="4334632" cy="37615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F2FCF39-2348-4C47-BEAF-6E0EF8653735}"/>
              </a:ext>
            </a:extLst>
          </p:cNvPr>
          <p:cNvSpPr txBox="1"/>
          <p:nvPr/>
        </p:nvSpPr>
        <p:spPr>
          <a:xfrm>
            <a:off x="5748624" y="494792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9.60 AZN</a:t>
            </a:r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B0C32A-1192-46A5-9B82-CD6C28B70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37841"/>
            <a:ext cx="6426704" cy="61407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8B2F20-67A8-483B-BC89-A426AAC87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18" y="272768"/>
            <a:ext cx="1755800" cy="2926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9EDF08-A4DC-48E1-9487-5AAB028EC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1518" y="369332"/>
            <a:ext cx="2664183" cy="2664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110590-CD03-436F-A4AB-A6CE69DF90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750" y="774545"/>
            <a:ext cx="2926334" cy="21581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EEE885-5AB8-4BCC-8B4D-910AEF1AF3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294" y="5051781"/>
            <a:ext cx="4218798" cy="15302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B60395-9C2D-4978-90F0-3551922E0D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3542" y="5421540"/>
            <a:ext cx="1230122" cy="539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084C1B-A9F0-42B3-A046-99E5E4145E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5786" y="4067811"/>
            <a:ext cx="1044261" cy="56843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66BA029-C14F-4434-878C-C54F67ADE5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560" y="6582010"/>
            <a:ext cx="1658918" cy="22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90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9849" y="14532"/>
            <a:ext cx="10528151" cy="110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sz="4000" b="1" dirty="0">
                <a:solidFill>
                  <a:schemeClr val="tx1"/>
                </a:solidFill>
              </a:rPr>
              <a:t>ƏSAS QSİƏP MOLEKULLARIN MÜQAYİSƏLİ XARAKTERİSTİKASI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ela 10">
            <a:extLst>
              <a:ext uri="{FF2B5EF4-FFF2-40B4-BE49-F238E27FC236}">
                <a16:creationId xmlns:a16="http://schemas.microsoft.com/office/drawing/2014/main" id="{ED546121-46FB-42EA-8070-F910D4C68868}"/>
              </a:ext>
            </a:extLst>
          </p:cNvPr>
          <p:cNvGraphicFramePr>
            <a:graphicFrameLocks noGrp="1"/>
          </p:cNvGraphicFramePr>
          <p:nvPr/>
        </p:nvGraphicFramePr>
        <p:xfrm>
          <a:off x="67112" y="1214438"/>
          <a:ext cx="8227036" cy="4239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9075">
                  <a:extLst>
                    <a:ext uri="{9D8B030D-6E8A-4147-A177-3AD203B41FA5}">
                      <a16:colId xmlns:a16="http://schemas.microsoft.com/office/drawing/2014/main" val="2677297894"/>
                    </a:ext>
                  </a:extLst>
                </a:gridCol>
                <a:gridCol w="1157550">
                  <a:extLst>
                    <a:ext uri="{9D8B030D-6E8A-4147-A177-3AD203B41FA5}">
                      <a16:colId xmlns:a16="http://schemas.microsoft.com/office/drawing/2014/main" val="2110935622"/>
                    </a:ext>
                  </a:extLst>
                </a:gridCol>
                <a:gridCol w="1336894">
                  <a:extLst>
                    <a:ext uri="{9D8B030D-6E8A-4147-A177-3AD203B41FA5}">
                      <a16:colId xmlns:a16="http://schemas.microsoft.com/office/drawing/2014/main" val="1410426752"/>
                    </a:ext>
                  </a:extLst>
                </a:gridCol>
                <a:gridCol w="1439729">
                  <a:extLst>
                    <a:ext uri="{9D8B030D-6E8A-4147-A177-3AD203B41FA5}">
                      <a16:colId xmlns:a16="http://schemas.microsoft.com/office/drawing/2014/main" val="509093670"/>
                    </a:ext>
                  </a:extLst>
                </a:gridCol>
                <a:gridCol w="1336894">
                  <a:extLst>
                    <a:ext uri="{9D8B030D-6E8A-4147-A177-3AD203B41FA5}">
                      <a16:colId xmlns:a16="http://schemas.microsoft.com/office/drawing/2014/main" val="1532556212"/>
                    </a:ext>
                  </a:extLst>
                </a:gridCol>
                <a:gridCol w="1336894">
                  <a:extLst>
                    <a:ext uri="{9D8B030D-6E8A-4147-A177-3AD203B41FA5}">
                      <a16:colId xmlns:a16="http://schemas.microsoft.com/office/drawing/2014/main" val="968170545"/>
                    </a:ext>
                  </a:extLst>
                </a:gridCol>
              </a:tblGrid>
              <a:tr h="726353">
                <a:tc>
                  <a:txBody>
                    <a:bodyPr/>
                    <a:lstStyle/>
                    <a:p>
                      <a:pPr algn="l" fontAlgn="t"/>
                      <a:r>
                        <a:rPr lang="pl-PL" sz="1400" u="none" strike="noStrike" dirty="0">
                          <a:effectLst/>
                        </a:rPr>
                        <a:t> </a:t>
                      </a:r>
                      <a:endParaRPr lang="pl-PL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z-Latn-AZ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İltihabəleyhinə effekt</a:t>
                      </a:r>
                      <a:r>
                        <a:rPr lang="ru-BY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BY" sz="14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pl-PL" sz="1400" b="0" i="0" u="none" strike="noStrike" baseline="30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z-Latn-AZ" sz="1400" b="1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Maksimal istifadə vaxtı</a:t>
                      </a:r>
                      <a:r>
                        <a:rPr lang="ru-BY" sz="1400" b="1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BY" sz="14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pl-PL" sz="1400" b="0" i="0" u="none" strike="noStrike" baseline="30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z-Latn-AZ" sz="14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AST ilə əlaqəyə girmir </a:t>
                      </a:r>
                      <a:r>
                        <a:rPr lang="en-US" sz="14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z-Latn-AZ" sz="14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Kardiovaskulyar riskin inkişafı yoxdur </a:t>
                      </a:r>
                      <a:r>
                        <a:rPr lang="en-US" sz="14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2,3,4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z-Latn-AZ" sz="14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Qaraciyər zədələnmə riski yoxdur </a:t>
                      </a:r>
                      <a:r>
                        <a:rPr lang="en-US" sz="14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5,6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5079564"/>
                  </a:ext>
                </a:extLst>
              </a:tr>
              <a:tr h="501905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2000" b="1" u="none" strike="noStrike" dirty="0">
                          <a:effectLst/>
                        </a:rPr>
                        <a:t>KETOPROFEN</a:t>
                      </a:r>
                      <a:endParaRPr lang="pl-PL" sz="2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762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b="1" u="none" strike="noStrike" dirty="0">
                          <a:effectLst/>
                        </a:rPr>
                        <a:t>+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762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b="1" u="none" strike="noStrike" dirty="0">
                          <a:effectLst/>
                        </a:rPr>
                        <a:t>-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762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b="1" u="none" strike="noStrike" dirty="0">
                          <a:effectLst/>
                        </a:rPr>
                        <a:t>+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762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b="1" u="none" strike="noStrike" dirty="0">
                          <a:effectLst/>
                        </a:rPr>
                        <a:t>+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762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b="1" u="none" strike="noStrike" dirty="0">
                          <a:effectLst/>
                        </a:rPr>
                        <a:t>+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76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019114"/>
                  </a:ext>
                </a:extLst>
              </a:tr>
              <a:tr h="501905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2000" b="1" u="none" strike="noStrike" dirty="0">
                          <a:effectLst/>
                        </a:rPr>
                        <a:t>DICLOFENAC</a:t>
                      </a:r>
                      <a:endParaRPr lang="pl-PL" sz="2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>
                          <a:effectLst/>
                        </a:rPr>
                        <a:t>+</a:t>
                      </a:r>
                      <a:endParaRPr lang="pl-PL" sz="2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 dirty="0">
                          <a:effectLst/>
                        </a:rPr>
                        <a:t>-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BY" sz="2400" u="none" strike="noStrike" dirty="0">
                          <a:effectLst/>
                        </a:rPr>
                        <a:t>+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 dirty="0">
                          <a:effectLst/>
                        </a:rPr>
                        <a:t>-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 dirty="0">
                          <a:effectLst/>
                        </a:rPr>
                        <a:t>-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69698088"/>
                  </a:ext>
                </a:extLst>
              </a:tr>
              <a:tr h="501905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2000" b="1" u="none" strike="noStrike" dirty="0">
                          <a:effectLst/>
                        </a:rPr>
                        <a:t>NIMESULIDE</a:t>
                      </a:r>
                      <a:endParaRPr lang="pl-PL" sz="2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 dirty="0">
                          <a:effectLst/>
                        </a:rPr>
                        <a:t>+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15 </a:t>
                      </a:r>
                      <a:r>
                        <a:rPr lang="az-Latn-AZ" sz="18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gün</a:t>
                      </a:r>
                      <a:endParaRPr lang="pl-PL" sz="18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 dirty="0">
                          <a:effectLst/>
                        </a:rPr>
                        <a:t>-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 dirty="0">
                          <a:effectLst/>
                        </a:rPr>
                        <a:t>+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 dirty="0">
                          <a:effectLst/>
                        </a:rPr>
                        <a:t>-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3827042"/>
                  </a:ext>
                </a:extLst>
              </a:tr>
              <a:tr h="501905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2000" b="1" u="none" strike="noStrike" dirty="0">
                          <a:effectLst/>
                        </a:rPr>
                        <a:t>IBUPROFEN</a:t>
                      </a:r>
                      <a:endParaRPr lang="pl-PL" sz="2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 dirty="0">
                          <a:effectLst/>
                        </a:rPr>
                        <a:t>+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 dirty="0">
                          <a:effectLst/>
                        </a:rPr>
                        <a:t>-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 dirty="0">
                          <a:effectLst/>
                        </a:rPr>
                        <a:t>-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 dirty="0">
                          <a:effectLst/>
                        </a:rPr>
                        <a:t>-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 dirty="0">
                          <a:effectLst/>
                        </a:rPr>
                        <a:t>-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18162584"/>
                  </a:ext>
                </a:extLst>
              </a:tr>
              <a:tr h="501905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2000" b="1" u="none" strike="noStrike" dirty="0">
                          <a:effectLst/>
                        </a:rPr>
                        <a:t>MELOXICAM</a:t>
                      </a:r>
                      <a:endParaRPr lang="pl-PL" sz="2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 dirty="0">
                          <a:effectLst/>
                        </a:rPr>
                        <a:t>+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 dirty="0">
                          <a:effectLst/>
                        </a:rPr>
                        <a:t>-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 dirty="0">
                          <a:effectLst/>
                        </a:rPr>
                        <a:t>+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 dirty="0">
                          <a:effectLst/>
                        </a:rPr>
                        <a:t>+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 dirty="0">
                          <a:effectLst/>
                        </a:rPr>
                        <a:t>+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4479267"/>
                  </a:ext>
                </a:extLst>
              </a:tr>
              <a:tr h="501905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2000" b="1" u="none" strike="noStrike" dirty="0">
                          <a:effectLst/>
                        </a:rPr>
                        <a:t>NAPROXEN</a:t>
                      </a:r>
                      <a:endParaRPr lang="pl-PL" sz="2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 dirty="0">
                          <a:effectLst/>
                        </a:rPr>
                        <a:t>+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 dirty="0">
                          <a:effectLst/>
                        </a:rPr>
                        <a:t>-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 dirty="0">
                          <a:effectLst/>
                        </a:rPr>
                        <a:t>-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 dirty="0">
                          <a:effectLst/>
                        </a:rPr>
                        <a:t>+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 dirty="0">
                          <a:effectLst/>
                        </a:rPr>
                        <a:t>+</a:t>
                      </a:r>
                      <a:endParaRPr lang="pl-PL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14731168"/>
                  </a:ext>
                </a:extLst>
              </a:tr>
              <a:tr h="501905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2000" b="1" u="none" strike="noStrike" dirty="0">
                          <a:effectLst/>
                        </a:rPr>
                        <a:t>PARACETAMOL</a:t>
                      </a:r>
                      <a:endParaRPr lang="pl-PL" sz="2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>
                          <a:effectLst/>
                        </a:rPr>
                        <a:t>-</a:t>
                      </a:r>
                      <a:endParaRPr lang="pl-PL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>
                          <a:effectLst/>
                        </a:rPr>
                        <a:t>-</a:t>
                      </a:r>
                      <a:endParaRPr lang="pl-PL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>
                          <a:effectLst/>
                        </a:rPr>
                        <a:t>+</a:t>
                      </a:r>
                      <a:endParaRPr lang="pl-PL" sz="2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 dirty="0">
                          <a:effectLst/>
                        </a:rPr>
                        <a:t>+/-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2400" u="none" strike="noStrike" dirty="0">
                          <a:effectLst/>
                        </a:rPr>
                        <a:t>-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46911386"/>
                  </a:ext>
                </a:extLst>
              </a:tr>
            </a:tbl>
          </a:graphicData>
        </a:graphic>
      </p:graphicFrame>
      <p:sp>
        <p:nvSpPr>
          <p:cNvPr id="8" name="Strzałka: w prawo 1">
            <a:extLst>
              <a:ext uri="{FF2B5EF4-FFF2-40B4-BE49-F238E27FC236}">
                <a16:creationId xmlns:a16="http://schemas.microsoft.com/office/drawing/2014/main" id="{1DD2FBC7-3B69-4E40-BB2B-D5B2DA0F49F4}"/>
              </a:ext>
            </a:extLst>
          </p:cNvPr>
          <p:cNvSpPr/>
          <p:nvPr/>
        </p:nvSpPr>
        <p:spPr>
          <a:xfrm>
            <a:off x="8294146" y="1934450"/>
            <a:ext cx="1108038" cy="490018"/>
          </a:xfrm>
          <a:prstGeom prst="rightArrow">
            <a:avLst/>
          </a:prstGeom>
          <a:solidFill>
            <a:srgbClr val="F4762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: zaokrąglone rogi 11">
            <a:extLst>
              <a:ext uri="{FF2B5EF4-FFF2-40B4-BE49-F238E27FC236}">
                <a16:creationId xmlns:a16="http://schemas.microsoft.com/office/drawing/2014/main" id="{19A27BD3-C75A-49CD-8489-32D4E7AA4089}"/>
              </a:ext>
            </a:extLst>
          </p:cNvPr>
          <p:cNvSpPr/>
          <p:nvPr/>
        </p:nvSpPr>
        <p:spPr>
          <a:xfrm>
            <a:off x="9402184" y="1484107"/>
            <a:ext cx="2649966" cy="2270312"/>
          </a:xfrm>
          <a:prstGeom prst="roundRect">
            <a:avLst/>
          </a:prstGeom>
          <a:noFill/>
          <a:ln w="34925" cap="sq" cmpd="sng">
            <a:solidFill>
              <a:srgbClr val="F476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sz="2800" b="1" dirty="0">
                <a:solidFill>
                  <a:srgbClr val="4E4E4E"/>
                </a:solidFill>
              </a:rPr>
              <a:t>Ketoprofenin yaxşı təhlükəsizlik profili var</a:t>
            </a:r>
            <a:r>
              <a:rPr lang="pl-PL" sz="2800" b="1" dirty="0">
                <a:solidFill>
                  <a:srgbClr val="4E4E4E"/>
                </a:solidFill>
              </a:rPr>
              <a:t>. </a:t>
            </a:r>
            <a:endParaRPr lang="en-US" sz="2800" b="1" dirty="0">
              <a:solidFill>
                <a:srgbClr val="4E4E4E"/>
              </a:solidFill>
            </a:endParaRPr>
          </a:p>
        </p:txBody>
      </p:sp>
      <p:pic>
        <p:nvPicPr>
          <p:cNvPr id="10" name="Picture 8" descr="Znalezione obrazy dla zapytania magnifier png">
            <a:extLst>
              <a:ext uri="{FF2B5EF4-FFF2-40B4-BE49-F238E27FC236}">
                <a16:creationId xmlns:a16="http://schemas.microsoft.com/office/drawing/2014/main" id="{3F9D3A5D-678B-4A83-A14E-04D469320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7924" y="1142069"/>
            <a:ext cx="684076" cy="68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5590738"/>
            <a:ext cx="10854466" cy="135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dirty="0"/>
              <a:t>1</a:t>
            </a:r>
            <a:r>
              <a:rPr lang="pl-PL" sz="1000" dirty="0"/>
              <a:t>. Hohlfeld T et al. High on </a:t>
            </a:r>
            <a:r>
              <a:rPr lang="pl-PL" sz="1000" dirty="0" err="1"/>
              <a:t>treatment</a:t>
            </a:r>
            <a:r>
              <a:rPr lang="pl-PL" sz="1000" dirty="0"/>
              <a:t> </a:t>
            </a:r>
            <a:r>
              <a:rPr lang="pl-PL" sz="1000" dirty="0" err="1"/>
              <a:t>platelet</a:t>
            </a:r>
            <a:r>
              <a:rPr lang="pl-PL" sz="1000" dirty="0"/>
              <a:t> </a:t>
            </a:r>
            <a:r>
              <a:rPr lang="pl-PL" sz="1000" dirty="0" err="1"/>
              <a:t>reactivity</a:t>
            </a:r>
            <a:r>
              <a:rPr lang="pl-PL" sz="1000" dirty="0"/>
              <a:t> </a:t>
            </a:r>
            <a:r>
              <a:rPr lang="pl-PL" sz="1000" dirty="0" err="1"/>
              <a:t>against</a:t>
            </a:r>
            <a:r>
              <a:rPr lang="pl-PL" sz="1000" dirty="0"/>
              <a:t> </a:t>
            </a:r>
            <a:r>
              <a:rPr lang="pl-PL" sz="1000" dirty="0" err="1"/>
              <a:t>aspirin</a:t>
            </a:r>
            <a:r>
              <a:rPr lang="pl-PL" sz="1000" dirty="0"/>
              <a:t> by non-</a:t>
            </a:r>
            <a:r>
              <a:rPr lang="pl-PL" sz="1000" dirty="0" err="1"/>
              <a:t>steroidal</a:t>
            </a:r>
            <a:r>
              <a:rPr lang="pl-PL" sz="1000" dirty="0"/>
              <a:t> </a:t>
            </a:r>
            <a:r>
              <a:rPr lang="pl-PL" sz="1000" dirty="0" err="1"/>
              <a:t>anti-inflammatory</a:t>
            </a:r>
            <a:r>
              <a:rPr lang="pl-PL" sz="1000" dirty="0"/>
              <a:t> </a:t>
            </a:r>
            <a:r>
              <a:rPr lang="pl-PL" sz="1000" dirty="0" err="1"/>
              <a:t>drugs</a:t>
            </a:r>
            <a:r>
              <a:rPr lang="pl-PL" sz="1000" dirty="0"/>
              <a:t> – </a:t>
            </a:r>
            <a:r>
              <a:rPr lang="pl-PL" sz="1000" dirty="0" err="1"/>
              <a:t>pharmacological</a:t>
            </a:r>
            <a:r>
              <a:rPr lang="pl-PL" sz="1000" dirty="0"/>
              <a:t> </a:t>
            </a:r>
            <a:r>
              <a:rPr lang="pl-PL" sz="1000" dirty="0" err="1"/>
              <a:t>mechanisms</a:t>
            </a:r>
            <a:r>
              <a:rPr lang="pl-PL" sz="1000" dirty="0"/>
              <a:t> and </a:t>
            </a:r>
            <a:r>
              <a:rPr lang="pl-PL" sz="1000" dirty="0" err="1"/>
              <a:t>clinical</a:t>
            </a:r>
            <a:r>
              <a:rPr lang="pl-PL" sz="1000" dirty="0"/>
              <a:t> </a:t>
            </a:r>
            <a:r>
              <a:rPr lang="pl-PL" sz="1000" dirty="0" err="1"/>
              <a:t>relevance</a:t>
            </a:r>
            <a:r>
              <a:rPr lang="pl-PL" sz="1000" dirty="0"/>
              <a:t>. </a:t>
            </a:r>
            <a:r>
              <a:rPr lang="pl-PL" sz="1000" dirty="0" err="1"/>
              <a:t>Thromb</a:t>
            </a:r>
            <a:r>
              <a:rPr lang="pl-PL" sz="1000" dirty="0"/>
              <a:t> </a:t>
            </a:r>
            <a:r>
              <a:rPr lang="pl-PL" sz="1000" dirty="0" err="1"/>
              <a:t>Haemost</a:t>
            </a:r>
            <a:r>
              <a:rPr lang="pl-PL" sz="1000" dirty="0"/>
              <a:t> 2013; 109: 825–833</a:t>
            </a:r>
          </a:p>
          <a:p>
            <a:r>
              <a:rPr lang="pl-PL" sz="1000" dirty="0"/>
              <a:t>2.  Lindhardsen J i </a:t>
            </a:r>
            <a:r>
              <a:rPr lang="pl-PL" sz="1000" dirty="0" err="1"/>
              <a:t>wsp</a:t>
            </a:r>
            <a:r>
              <a:rPr lang="pl-PL" sz="1000" dirty="0"/>
              <a:t>., Non-</a:t>
            </a:r>
            <a:r>
              <a:rPr lang="pl-PL" sz="1000" dirty="0" err="1"/>
              <a:t>steroidal</a:t>
            </a:r>
            <a:r>
              <a:rPr lang="pl-PL" sz="1000" dirty="0"/>
              <a:t> </a:t>
            </a:r>
            <a:r>
              <a:rPr lang="pl-PL" sz="1000" dirty="0" err="1"/>
              <a:t>anti-inflammatory</a:t>
            </a:r>
            <a:r>
              <a:rPr lang="pl-PL" sz="1000" dirty="0"/>
              <a:t> </a:t>
            </a:r>
            <a:r>
              <a:rPr lang="pl-PL" sz="1000" dirty="0" err="1"/>
              <a:t>drugs</a:t>
            </a:r>
            <a:r>
              <a:rPr lang="pl-PL" sz="1000" dirty="0"/>
              <a:t> and </a:t>
            </a:r>
            <a:r>
              <a:rPr lang="pl-PL" sz="1000" dirty="0" err="1"/>
              <a:t>risk</a:t>
            </a:r>
            <a:r>
              <a:rPr lang="pl-PL" sz="1000" dirty="0"/>
              <a:t> of </a:t>
            </a:r>
            <a:r>
              <a:rPr lang="pl-PL" sz="1000" dirty="0" err="1"/>
              <a:t>cardiovascular</a:t>
            </a:r>
            <a:r>
              <a:rPr lang="pl-PL" sz="1000" dirty="0"/>
              <a:t> </a:t>
            </a:r>
            <a:r>
              <a:rPr lang="pl-PL" sz="1000" dirty="0" err="1"/>
              <a:t>disease</a:t>
            </a:r>
            <a:r>
              <a:rPr lang="pl-PL" sz="1000" dirty="0"/>
              <a:t> in </a:t>
            </a:r>
            <a:r>
              <a:rPr lang="pl-PL" sz="1000" dirty="0" err="1"/>
              <a:t>patients</a:t>
            </a:r>
            <a:r>
              <a:rPr lang="pl-PL" sz="1000" dirty="0"/>
              <a:t> with </a:t>
            </a:r>
            <a:r>
              <a:rPr lang="pl-PL" sz="1000" dirty="0" err="1"/>
              <a:t>rheumatoid</a:t>
            </a:r>
            <a:r>
              <a:rPr lang="pl-PL" sz="1000" dirty="0"/>
              <a:t> </a:t>
            </a:r>
            <a:r>
              <a:rPr lang="pl-PL" sz="1000" dirty="0" err="1"/>
              <a:t>arthritis</a:t>
            </a:r>
            <a:r>
              <a:rPr lang="pl-PL" sz="1000" dirty="0"/>
              <a:t>: a </a:t>
            </a:r>
            <a:r>
              <a:rPr lang="pl-PL" sz="1000" dirty="0" err="1"/>
              <a:t>nationwide</a:t>
            </a:r>
            <a:r>
              <a:rPr lang="pl-PL" sz="1000" dirty="0"/>
              <a:t> </a:t>
            </a:r>
            <a:r>
              <a:rPr lang="pl-PL" sz="1000" dirty="0" err="1"/>
              <a:t>cohort</a:t>
            </a:r>
            <a:r>
              <a:rPr lang="pl-PL" sz="1000" dirty="0"/>
              <a:t> </a:t>
            </a:r>
            <a:r>
              <a:rPr lang="pl-PL" sz="1000" dirty="0" err="1"/>
              <a:t>study</a:t>
            </a:r>
            <a:r>
              <a:rPr lang="pl-PL" sz="1000" dirty="0"/>
              <a:t>. Ann </a:t>
            </a:r>
            <a:r>
              <a:rPr lang="pl-PL" sz="1000" dirty="0" err="1"/>
              <a:t>Rheum</a:t>
            </a:r>
            <a:r>
              <a:rPr lang="pl-PL" sz="1000" dirty="0"/>
              <a:t> </a:t>
            </a:r>
            <a:r>
              <a:rPr lang="pl-PL" sz="1000" dirty="0" err="1"/>
              <a:t>Dis</a:t>
            </a:r>
            <a:r>
              <a:rPr lang="pl-PL" sz="1000" dirty="0"/>
              <a:t>. 2014 Aug;73(8):1515-1521</a:t>
            </a:r>
          </a:p>
          <a:p>
            <a:r>
              <a:rPr lang="pl-PL" sz="1000" dirty="0"/>
              <a:t>3. Celiński K. et al., GASTROTOKSYCZNOŚĆ NIESTEROIDOWYCH LEKÓW PRZECIWZAPALNYCH, </a:t>
            </a:r>
            <a:r>
              <a:rPr lang="pl-PL" sz="1000" dirty="0" err="1"/>
              <a:t>eReumatologiaNews</a:t>
            </a:r>
            <a:r>
              <a:rPr lang="pl-PL" sz="1000" dirty="0"/>
              <a:t> 1/2014</a:t>
            </a:r>
          </a:p>
          <a:p>
            <a:r>
              <a:rPr lang="pl-PL" sz="1000" dirty="0"/>
              <a:t>4. </a:t>
            </a:r>
            <a:r>
              <a:rPr lang="pl-PL" sz="1000" dirty="0" err="1"/>
              <a:t>Roberts</a:t>
            </a:r>
            <a:r>
              <a:rPr lang="pl-PL" sz="1000" dirty="0"/>
              <a:t> E. et al, </a:t>
            </a:r>
            <a:r>
              <a:rPr lang="en-US" sz="1000" dirty="0"/>
              <a:t>Paracetamol: not as safe as we thought?</a:t>
            </a:r>
            <a:r>
              <a:rPr lang="pl-PL" sz="1000" dirty="0"/>
              <a:t> </a:t>
            </a:r>
            <a:r>
              <a:rPr lang="en-US" sz="1000" dirty="0"/>
              <a:t>A systematic literature review of observational studies</a:t>
            </a:r>
            <a:r>
              <a:rPr lang="pl-PL" sz="1000" dirty="0"/>
              <a:t>, Ann </a:t>
            </a:r>
            <a:r>
              <a:rPr lang="pl-PL" sz="1000" dirty="0" err="1"/>
              <a:t>Rheum</a:t>
            </a:r>
            <a:r>
              <a:rPr lang="pl-PL" sz="1000" dirty="0"/>
              <a:t> </a:t>
            </a:r>
            <a:r>
              <a:rPr lang="pl-PL" sz="1000" dirty="0" err="1"/>
              <a:t>Dis</a:t>
            </a:r>
            <a:r>
              <a:rPr lang="pl-PL" sz="1000" dirty="0"/>
              <a:t> 2015</a:t>
            </a:r>
          </a:p>
          <a:p>
            <a:r>
              <a:rPr lang="pl-PL" sz="1000" dirty="0"/>
              <a:t>5. Traversa G et al. </a:t>
            </a:r>
            <a:r>
              <a:rPr lang="pl-PL" sz="1000" dirty="0" err="1"/>
              <a:t>Cohort</a:t>
            </a:r>
            <a:r>
              <a:rPr lang="pl-PL" sz="1000" dirty="0"/>
              <a:t> </a:t>
            </a:r>
            <a:r>
              <a:rPr lang="pl-PL" sz="1000" dirty="0" err="1"/>
              <a:t>study</a:t>
            </a:r>
            <a:r>
              <a:rPr lang="pl-PL" sz="1000" dirty="0"/>
              <a:t> of </a:t>
            </a:r>
            <a:r>
              <a:rPr lang="pl-PL" sz="1000" dirty="0" err="1"/>
              <a:t>hepatotoxicity</a:t>
            </a:r>
            <a:r>
              <a:rPr lang="pl-PL" sz="1000" dirty="0"/>
              <a:t> </a:t>
            </a:r>
            <a:r>
              <a:rPr lang="pl-PL" sz="1000" dirty="0" err="1"/>
              <a:t>associated</a:t>
            </a:r>
            <a:r>
              <a:rPr lang="pl-PL" sz="1000" dirty="0"/>
              <a:t> with </a:t>
            </a:r>
            <a:r>
              <a:rPr lang="pl-PL" sz="1000" dirty="0" err="1"/>
              <a:t>nimesulide</a:t>
            </a:r>
            <a:r>
              <a:rPr lang="pl-PL" sz="1000" dirty="0"/>
              <a:t> and </a:t>
            </a:r>
            <a:r>
              <a:rPr lang="pl-PL" sz="1000" dirty="0" err="1"/>
              <a:t>other</a:t>
            </a:r>
            <a:r>
              <a:rPr lang="pl-PL" sz="1000" dirty="0"/>
              <a:t> non-</a:t>
            </a:r>
            <a:r>
              <a:rPr lang="pl-PL" sz="1000" dirty="0" err="1"/>
              <a:t>steroidal</a:t>
            </a:r>
            <a:r>
              <a:rPr lang="pl-PL" sz="1000" dirty="0"/>
              <a:t> </a:t>
            </a:r>
            <a:r>
              <a:rPr lang="pl-PL" sz="1000" dirty="0" err="1"/>
              <a:t>anti-inflammatory</a:t>
            </a:r>
            <a:r>
              <a:rPr lang="pl-PL" sz="1000" dirty="0"/>
              <a:t> </a:t>
            </a:r>
            <a:r>
              <a:rPr lang="pl-PL" sz="1000" dirty="0" err="1"/>
              <a:t>drugs</a:t>
            </a:r>
            <a:r>
              <a:rPr lang="pl-PL" sz="1000" dirty="0"/>
              <a:t>. BMJ. 2003 Jul 5; 327(7405): 18–22.</a:t>
            </a:r>
          </a:p>
          <a:p>
            <a:r>
              <a:rPr lang="pl-PL" sz="1000" dirty="0"/>
              <a:t>6. </a:t>
            </a:r>
            <a:r>
              <a:rPr lang="en-US" sz="1000" dirty="0"/>
              <a:t>Donati M. et al., Risk of acute and serious liver injury associated to </a:t>
            </a:r>
            <a:r>
              <a:rPr lang="en-US" sz="1000" dirty="0" err="1"/>
              <a:t>nimesulide</a:t>
            </a:r>
            <a:r>
              <a:rPr lang="en-US" sz="1000" dirty="0"/>
              <a:t> and other NSAIDs: data from drug-induced liver injury case–control study in</a:t>
            </a:r>
            <a:r>
              <a:rPr lang="ru-BY" sz="1000" dirty="0"/>
              <a:t> </a:t>
            </a:r>
            <a:r>
              <a:rPr lang="en-US" sz="1000" dirty="0"/>
              <a:t>Italy</a:t>
            </a:r>
            <a:r>
              <a:rPr lang="ru-BY" sz="1000" dirty="0"/>
              <a:t>. </a:t>
            </a:r>
            <a:r>
              <a:rPr lang="en-US" sz="1000" dirty="0"/>
              <a:t>Br J </a:t>
            </a:r>
            <a:r>
              <a:rPr lang="en-US" sz="1000" dirty="0" err="1"/>
              <a:t>Clin</a:t>
            </a:r>
            <a:r>
              <a:rPr lang="en-US" sz="1000" dirty="0"/>
              <a:t> </a:t>
            </a:r>
            <a:r>
              <a:rPr lang="en-US" sz="1000" dirty="0" err="1"/>
              <a:t>Pharmacol</a:t>
            </a:r>
            <a:r>
              <a:rPr lang="en-US" sz="1000" dirty="0"/>
              <a:t> </a:t>
            </a:r>
            <a:r>
              <a:rPr lang="pt-BR" sz="1000" dirty="0"/>
              <a:t>2016 Jul;82(1):238-48. </a:t>
            </a:r>
            <a:r>
              <a:rPr lang="ru-BY" sz="1000" dirty="0"/>
              <a:t>7.</a:t>
            </a:r>
            <a:r>
              <a:rPr lang="en-US" sz="1000" dirty="0"/>
              <a:t> </a:t>
            </a:r>
            <a:r>
              <a:rPr lang="ru-RU" sz="1000" dirty="0"/>
              <a:t>Л.С. Страчунский, С.Н. Козлов. Нестероидные противовоспалительные средства, методическое пособие, 2011г</a:t>
            </a:r>
            <a:endParaRPr lang="ru-BY" sz="1000" dirty="0"/>
          </a:p>
          <a:p>
            <a:r>
              <a:rPr lang="en-US" sz="1000" dirty="0"/>
              <a:t>7</a:t>
            </a:r>
            <a:r>
              <a:rPr lang="ru-BY" sz="1000" dirty="0"/>
              <a:t>. Инструкции по медицинскому применению препаратов</a:t>
            </a:r>
            <a:r>
              <a:rPr lang="ru-RU" sz="1000" dirty="0"/>
              <a:t> </a:t>
            </a:r>
            <a:r>
              <a:rPr lang="ru-RU" sz="1000" dirty="0" err="1"/>
              <a:t>кетопрофен</a:t>
            </a:r>
            <a:r>
              <a:rPr lang="ru-RU" sz="1000" dirty="0"/>
              <a:t> (</a:t>
            </a:r>
            <a:r>
              <a:rPr lang="ru-RU" sz="1000" dirty="0" err="1"/>
              <a:t>капс</a:t>
            </a:r>
            <a:r>
              <a:rPr lang="ru-RU" sz="1000" dirty="0"/>
              <a:t> 50 мг, </a:t>
            </a:r>
            <a:r>
              <a:rPr lang="ru-RU" sz="1000" dirty="0" err="1"/>
              <a:t>таб</a:t>
            </a:r>
            <a:r>
              <a:rPr lang="ru-RU" sz="1000" dirty="0"/>
              <a:t> 100 мг, </a:t>
            </a:r>
            <a:r>
              <a:rPr lang="ru-RU" sz="1000" dirty="0" err="1"/>
              <a:t>капс</a:t>
            </a:r>
            <a:r>
              <a:rPr lang="ru-RU" sz="1000" dirty="0"/>
              <a:t> 150 мг), </a:t>
            </a:r>
            <a:r>
              <a:rPr lang="ru-RU" sz="1000" dirty="0" err="1"/>
              <a:t>диклофенак</a:t>
            </a:r>
            <a:r>
              <a:rPr lang="ru-RU" sz="1000" dirty="0"/>
              <a:t>, </a:t>
            </a:r>
            <a:r>
              <a:rPr lang="ru-RU" sz="1000" dirty="0" err="1"/>
              <a:t>нимесулид</a:t>
            </a:r>
            <a:r>
              <a:rPr lang="ru-RU" sz="1000" dirty="0"/>
              <a:t>, ибупрофен, </a:t>
            </a:r>
            <a:r>
              <a:rPr lang="ru-RU" sz="1000" dirty="0" err="1"/>
              <a:t>мелоксикам</a:t>
            </a:r>
            <a:r>
              <a:rPr lang="ru-RU" sz="1000" dirty="0"/>
              <a:t>, </a:t>
            </a:r>
            <a:r>
              <a:rPr lang="ru-RU" sz="1000" dirty="0" err="1"/>
              <a:t>напроксен</a:t>
            </a:r>
            <a:r>
              <a:rPr lang="ru-RU" sz="1000" dirty="0"/>
              <a:t>, парацетамол.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84709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86983" y="50120"/>
            <a:ext cx="7756263" cy="842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BY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КЕТОНАЛ®: </a:t>
            </a:r>
            <a:r>
              <a:rPr lang="az-Latn-AZ" sz="2800" b="1" dirty="0">
                <a:solidFill>
                  <a:prstClr val="black"/>
                </a:solidFill>
                <a:latin typeface="Calibri" panose="020F0502020204030204"/>
              </a:rPr>
              <a:t>molekul özəlliyi</a:t>
            </a:r>
            <a:r>
              <a:rPr kumimoji="0" lang="ru-BY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BY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1,2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10182" y="1318965"/>
            <a:ext cx="5735899" cy="1769660"/>
            <a:chOff x="26108" y="821140"/>
            <a:chExt cx="5736387" cy="1769660"/>
          </a:xfrm>
        </p:grpSpPr>
        <p:pic>
          <p:nvPicPr>
            <p:cNvPr id="7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619" y="1504950"/>
              <a:ext cx="2714625" cy="1085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22"/>
            <p:cNvSpPr>
              <a:spLocks noChangeArrowheads="1"/>
            </p:cNvSpPr>
            <p:nvPr/>
          </p:nvSpPr>
          <p:spPr bwMode="auto">
            <a:xfrm>
              <a:off x="26108" y="821140"/>
              <a:ext cx="573638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41300" indent="-241300" eaLnBrk="0" hangingPunct="0">
                <a:lnSpc>
                  <a:spcPct val="95000"/>
                </a:lnSpc>
                <a:spcBef>
                  <a:spcPct val="40000"/>
                </a:spcBef>
                <a:spcAft>
                  <a:spcPct val="20000"/>
                </a:spcAft>
                <a:buClr>
                  <a:schemeClr val="hlink"/>
                </a:buClr>
                <a:buSzPct val="110000"/>
                <a:buFont typeface="Wingdings" panose="05000000000000000000" pitchFamily="2" charset="2"/>
                <a:buChar char="§"/>
                <a:defRPr sz="20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lnSpc>
                  <a:spcPct val="95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005BC3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95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005BC3"/>
                </a:buClr>
                <a:buFont typeface="Arial" panose="020B0604020202020204" pitchFamily="34" charset="0"/>
                <a:buChar char="–"/>
                <a:defRPr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95000"/>
                </a:lnSpc>
                <a:spcBef>
                  <a:spcPct val="20000"/>
                </a:spcBef>
                <a:buClr>
                  <a:srgbClr val="005BC3"/>
                </a:buClr>
                <a:buFont typeface="Arial" panose="020B0604020202020204" pitchFamily="34" charset="0"/>
                <a:buChar char="»"/>
                <a:defRPr sz="16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5BC3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BC3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BC3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BC3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BC3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241300" marR="0" lvl="0" indent="-241300" algn="l" defTabSz="914400" rtl="0" eaLnBrk="1" fontAlgn="auto" latinLnBrk="0" hangingPunct="1">
                <a:lnSpc>
                  <a:spcPct val="100000"/>
                </a:lnSpc>
                <a:spcBef>
                  <a:spcPts val="4200"/>
                </a:spcBef>
                <a:spcAft>
                  <a:spcPts val="3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Ке</a:t>
              </a:r>
              <a:r>
                <a:rPr kumimoji="0" lang="az-Latn-AZ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toprofen maximal </a:t>
              </a:r>
              <a:r>
                <a:rPr kumimoji="0" lang="az-Latn-AZ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sutkalıq doza</a:t>
              </a:r>
              <a:r>
                <a:rPr kumimoji="0" lang="ru-RU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 200 </a:t>
              </a:r>
              <a:r>
                <a:rPr lang="az-Latn-AZ" altLang="en-US" sz="24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mq</a:t>
              </a:r>
              <a:endParaRPr kumimoji="0" lang="ru-RU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47404" y="4401821"/>
            <a:ext cx="35936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41300" indent="-241300" eaLnBrk="0" hangingPunct="0">
              <a:lnSpc>
                <a:spcPct val="95000"/>
              </a:lnSpc>
              <a:spcBef>
                <a:spcPct val="40000"/>
              </a:spcBef>
              <a:spcAft>
                <a:spcPct val="20000"/>
              </a:spcAft>
              <a:buClr>
                <a:schemeClr val="hlink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05BC3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005BC3"/>
              </a:buClr>
              <a:buFont typeface="Arial" panose="020B0604020202020204" pitchFamily="34" charset="0"/>
              <a:buChar char="–"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20000"/>
              </a:spcBef>
              <a:buClr>
                <a:srgbClr val="005BC3"/>
              </a:buClr>
              <a:buFont typeface="Arial" panose="020B0604020202020204" pitchFamily="34" charset="0"/>
              <a:buChar char="»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5BC3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C3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C3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C3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C3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41300" marR="0" lvl="0" indent="-2413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BY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lang="az-Latn-AZ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Qısa yarımatılma dövrü</a:t>
            </a:r>
            <a:r>
              <a:rPr kumimoji="0" lang="ru-RU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BY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lang="az-Latn-AZ" altLang="en-US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2 saata qədər</a:t>
            </a:r>
            <a:r>
              <a:rPr kumimoji="0" lang="ru-BY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4"/>
          <p:cNvSpPr/>
          <p:nvPr/>
        </p:nvSpPr>
        <p:spPr>
          <a:xfrm>
            <a:off x="4753570" y="4844748"/>
            <a:ext cx="1651000" cy="647700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254,3 </a:t>
            </a:r>
            <a:r>
              <a:rPr kumimoji="0" lang="az-Latn-AZ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az-Latn-AZ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rostokąt: zaokrąglone rogi 36">
            <a:extLst>
              <a:ext uri="{FF2B5EF4-FFF2-40B4-BE49-F238E27FC236}">
                <a16:creationId xmlns:a16="http://schemas.microsoft.com/office/drawing/2014/main" id="{FA47E3D9-08EF-42E8-A8FC-D5E0DD5DABA0}"/>
              </a:ext>
            </a:extLst>
          </p:cNvPr>
          <p:cNvSpPr/>
          <p:nvPr/>
        </p:nvSpPr>
        <p:spPr>
          <a:xfrm>
            <a:off x="319512" y="4075627"/>
            <a:ext cx="3529480" cy="1477072"/>
          </a:xfrm>
          <a:prstGeom prst="roundRect">
            <a:avLst/>
          </a:prstGeom>
          <a:noFill/>
          <a:ln w="34925" cap="sq" cmpd="sng">
            <a:solidFill>
              <a:srgbClr val="E74A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52525" y="4678721"/>
            <a:ext cx="3411078" cy="450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605" y="2646627"/>
            <a:ext cx="495343" cy="4419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25577" y="3485480"/>
            <a:ext cx="1545228" cy="648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z-Latn-AZ" b="1" dirty="0">
                <a:solidFill>
                  <a:prstClr val="black"/>
                </a:solidFill>
                <a:latin typeface="Calibri" panose="020F0502020204030204"/>
              </a:rPr>
              <a:t>Aşağı molekulyar çəki</a:t>
            </a:r>
            <a:endParaRPr kumimoji="0" lang="ru-BY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025205" y="1775012"/>
            <a:ext cx="3410174" cy="860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z-Latn-AZ" sz="2800" b="1" dirty="0">
                <a:solidFill>
                  <a:prstClr val="black"/>
                </a:solidFill>
                <a:latin typeface="Calibri" panose="020F0502020204030204"/>
              </a:rPr>
              <a:t>İkili təsir mexanizmi</a:t>
            </a:r>
            <a:r>
              <a:rPr kumimoji="0" lang="ru-BY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605" y="3627279"/>
            <a:ext cx="495343" cy="441998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7802994" y="2722164"/>
            <a:ext cx="3524808" cy="6519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z-Latn-AZ" sz="2800" b="1" dirty="0">
                <a:solidFill>
                  <a:prstClr val="black"/>
                </a:solidFill>
                <a:latin typeface="Calibri" panose="020F0502020204030204"/>
              </a:rPr>
              <a:t>Mərkəzi</a:t>
            </a:r>
            <a:endParaRPr kumimoji="0" lang="ru-BY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BY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BY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az-Latn-A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HEB-i </a:t>
            </a:r>
            <a:r>
              <a:rPr lang="az-Latn-AZ" sz="2400" dirty="0">
                <a:solidFill>
                  <a:prstClr val="black"/>
                </a:solidFill>
                <a:latin typeface="Calibri" panose="020F0502020204030204"/>
              </a:rPr>
              <a:t>keçir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BY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368082" y="2635181"/>
            <a:ext cx="4433058" cy="2819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z-Latn-AZ" sz="2800" b="1" dirty="0">
                <a:solidFill>
                  <a:prstClr val="black"/>
                </a:solidFill>
                <a:latin typeface="Calibri" panose="020F0502020204030204"/>
              </a:rPr>
              <a:t>Periferik</a:t>
            </a:r>
            <a:endParaRPr kumimoji="0" lang="ru-BY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BY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az-Latn-A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SOG</a:t>
            </a:r>
            <a:r>
              <a:rPr kumimoji="0" lang="ru-BY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-1, </a:t>
            </a:r>
            <a:r>
              <a:rPr lang="az-Latn-AZ" sz="2800" dirty="0">
                <a:solidFill>
                  <a:prstClr val="black"/>
                </a:solidFill>
                <a:latin typeface="Calibri" panose="020F0502020204030204"/>
              </a:rPr>
              <a:t>SOG</a:t>
            </a:r>
            <a:r>
              <a:rPr kumimoji="0" lang="ru-BY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-2</a:t>
            </a:r>
            <a:r>
              <a:rPr kumimoji="0" lang="az-Latn-A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inhibə edir</a:t>
            </a:r>
            <a:r>
              <a:rPr kumimoji="0" lang="ru-BY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9" name="Prostokąt: zaokrąglone rogi 36">
            <a:extLst>
              <a:ext uri="{FF2B5EF4-FFF2-40B4-BE49-F238E27FC236}">
                <a16:creationId xmlns:a16="http://schemas.microsoft.com/office/drawing/2014/main" id="{FA47E3D9-08EF-42E8-A8FC-D5E0DD5DABA0}"/>
              </a:ext>
            </a:extLst>
          </p:cNvPr>
          <p:cNvSpPr/>
          <p:nvPr/>
        </p:nvSpPr>
        <p:spPr>
          <a:xfrm>
            <a:off x="4753570" y="3392192"/>
            <a:ext cx="1545228" cy="880820"/>
          </a:xfrm>
          <a:prstGeom prst="roundRect">
            <a:avLst/>
          </a:prstGeom>
          <a:noFill/>
          <a:ln w="34925" cap="sq" cmpd="sng">
            <a:solidFill>
              <a:srgbClr val="E74A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8" descr="Znalezione obrazy dla zapytania magnifier png">
            <a:extLst>
              <a:ext uri="{FF2B5EF4-FFF2-40B4-BE49-F238E27FC236}">
                <a16:creationId xmlns:a16="http://schemas.microsoft.com/office/drawing/2014/main" id="{D8E63AC6-3853-461E-A74F-6C6996178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83" y="3250629"/>
            <a:ext cx="458230" cy="52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786208" y="2121790"/>
            <a:ext cx="1459393" cy="570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Kiçik lipofil molekul</a:t>
            </a:r>
            <a:endParaRPr kumimoji="0" lang="ru-BY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rostokąt: zaokrąglone rogi 36">
            <a:extLst>
              <a:ext uri="{FF2B5EF4-FFF2-40B4-BE49-F238E27FC236}">
                <a16:creationId xmlns:a16="http://schemas.microsoft.com/office/drawing/2014/main" id="{FA47E3D9-08EF-42E8-A8FC-D5E0DD5DABA0}"/>
              </a:ext>
            </a:extLst>
          </p:cNvPr>
          <p:cNvSpPr/>
          <p:nvPr/>
        </p:nvSpPr>
        <p:spPr>
          <a:xfrm>
            <a:off x="4761846" y="2002775"/>
            <a:ext cx="1519199" cy="804030"/>
          </a:xfrm>
          <a:prstGeom prst="roundRect">
            <a:avLst/>
          </a:prstGeom>
          <a:noFill/>
          <a:ln w="34925" cap="sq" cmpd="sng">
            <a:solidFill>
              <a:srgbClr val="E74A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8" descr="Znalezione obrazy dla zapytania magnifier png">
            <a:extLst>
              <a:ext uri="{FF2B5EF4-FFF2-40B4-BE49-F238E27FC236}">
                <a16:creationId xmlns:a16="http://schemas.microsoft.com/office/drawing/2014/main" id="{D8E63AC6-3853-461E-A74F-6C6996178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645" y="1885142"/>
            <a:ext cx="476802" cy="52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1" y="6063070"/>
            <a:ext cx="9983097" cy="1010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Гематоэнцефалический барьер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BY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.М.В. Пчелинцев. “Три кита” препарата Кетонал (кетопрофен): универсальность молекулы, особенности клинической фармакологии и анальгетический потенциал.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 Pain</a:t>
            </a:r>
            <a:r>
              <a:rPr kumimoji="0" lang="ru-BY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январь 2016 №1, 39-43.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BY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https://www.rlsnet.ru/mnn_index_id_515.htm</a:t>
            </a:r>
            <a:endParaRPr kumimoji="0" lang="ru-BY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8" descr="Znalezione obrazy dla zapytania magnifier png">
            <a:extLst>
              <a:ext uri="{FF2B5EF4-FFF2-40B4-BE49-F238E27FC236}">
                <a16:creationId xmlns:a16="http://schemas.microsoft.com/office/drawing/2014/main" id="{D8E63AC6-3853-461E-A74F-6C6996178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811" y="3848278"/>
            <a:ext cx="902738" cy="90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5-Point Star 9"/>
          <p:cNvSpPr/>
          <p:nvPr/>
        </p:nvSpPr>
        <p:spPr>
          <a:xfrm flipV="1">
            <a:off x="10435800" y="3137218"/>
            <a:ext cx="107578" cy="107576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5-Point Star 27"/>
          <p:cNvSpPr/>
          <p:nvPr/>
        </p:nvSpPr>
        <p:spPr>
          <a:xfrm flipH="1" flipV="1">
            <a:off x="86061" y="6276167"/>
            <a:ext cx="86061" cy="94416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70363" y="717651"/>
            <a:ext cx="1491448" cy="155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B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кетопрофен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7EA10B1E-D72F-4D2C-A0E7-C6732014EBA6}"/>
              </a:ext>
            </a:extLst>
          </p:cNvPr>
          <p:cNvSpPr/>
          <p:nvPr/>
        </p:nvSpPr>
        <p:spPr>
          <a:xfrm rot="5400000">
            <a:off x="10686624" y="5576300"/>
            <a:ext cx="565855" cy="18007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0CCE168-FF79-4A20-9B42-233E9D4E78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17" y="6501875"/>
            <a:ext cx="1394768" cy="18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17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1341" y="330349"/>
            <a:ext cx="10271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BY" sz="3200" b="1" dirty="0"/>
              <a:t>КЕ</a:t>
            </a:r>
            <a:r>
              <a:rPr lang="az-Latn-AZ" sz="3200" b="1" dirty="0"/>
              <a:t>TOPROFEN</a:t>
            </a:r>
            <a:r>
              <a:rPr lang="ru-RU" sz="3200" b="1" dirty="0"/>
              <a:t>: </a:t>
            </a:r>
            <a:r>
              <a:rPr lang="az-Latn-AZ" sz="3200" b="1" dirty="0"/>
              <a:t>Analgetik təsirin gücü</a:t>
            </a:r>
            <a:endParaRPr lang="en-US" sz="3200" b="1" baseline="30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889" y="1878926"/>
            <a:ext cx="3041806" cy="308625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6486861"/>
            <a:ext cx="827263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BY" sz="1050" dirty="0"/>
              <a:t> </a:t>
            </a:r>
            <a:r>
              <a:rPr lang="ru-RU" sz="1050" dirty="0"/>
              <a:t>О.В. Мычко</a:t>
            </a:r>
            <a:r>
              <a:rPr lang="en-US" sz="1050" dirty="0"/>
              <a:t>.</a:t>
            </a:r>
            <a:r>
              <a:rPr lang="ru-RU" altLang="ru-RU" sz="1050" dirty="0">
                <a:cs typeface="Arial" panose="020B0604020202020204" pitchFamily="34" charset="0"/>
              </a:rPr>
              <a:t> Основные принципы фармакотерапии хронической боли. </a:t>
            </a:r>
            <a:r>
              <a:rPr lang="en-US" altLang="ru-RU" sz="1050" dirty="0"/>
              <a:t>II</a:t>
            </a:r>
            <a:r>
              <a:rPr lang="ru-RU" altLang="ru-RU" sz="1050" dirty="0"/>
              <a:t> съезд врачей амбулаторной практики РБ, г. Гомель, 25.10.2014г</a:t>
            </a:r>
            <a:r>
              <a:rPr lang="en-US" sz="1050" dirty="0"/>
              <a:t> </a:t>
            </a:r>
          </a:p>
        </p:txBody>
      </p:sp>
      <p:sp>
        <p:nvSpPr>
          <p:cNvPr id="9" name="Prostokąt: zaokrąglone rogi 36">
            <a:extLst>
              <a:ext uri="{FF2B5EF4-FFF2-40B4-BE49-F238E27FC236}">
                <a16:creationId xmlns:a16="http://schemas.microsoft.com/office/drawing/2014/main" id="{FA47E3D9-08EF-42E8-A8FC-D5E0DD5DABA0}"/>
              </a:ext>
            </a:extLst>
          </p:cNvPr>
          <p:cNvSpPr/>
          <p:nvPr/>
        </p:nvSpPr>
        <p:spPr>
          <a:xfrm>
            <a:off x="6519136" y="1645918"/>
            <a:ext cx="5323521" cy="3940873"/>
          </a:xfrm>
          <a:prstGeom prst="roundRect">
            <a:avLst>
              <a:gd name="adj" fmla="val 18100"/>
            </a:avLst>
          </a:prstGeom>
          <a:noFill/>
          <a:ln w="34925" cap="sq" cmpd="sng">
            <a:solidFill>
              <a:srgbClr val="E74A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rgbClr val="4B4B4B"/>
              </a:solidFill>
            </a:endParaRPr>
          </a:p>
        </p:txBody>
      </p:sp>
      <p:sp>
        <p:nvSpPr>
          <p:cNvPr id="11" name="Prostokąt: zaokrąglone rogi 36">
            <a:extLst>
              <a:ext uri="{FF2B5EF4-FFF2-40B4-BE49-F238E27FC236}">
                <a16:creationId xmlns:a16="http://schemas.microsoft.com/office/drawing/2014/main" id="{FA47E3D9-08EF-42E8-A8FC-D5E0DD5DABA0}"/>
              </a:ext>
            </a:extLst>
          </p:cNvPr>
          <p:cNvSpPr/>
          <p:nvPr/>
        </p:nvSpPr>
        <p:spPr>
          <a:xfrm flipH="1">
            <a:off x="824261" y="5011597"/>
            <a:ext cx="4565319" cy="1210356"/>
          </a:xfrm>
          <a:prstGeom prst="roundRect">
            <a:avLst/>
          </a:prstGeom>
          <a:noFill/>
          <a:ln w="34925" cap="sq" cmpd="sng">
            <a:solidFill>
              <a:srgbClr val="E74A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rgbClr val="4B4B4B"/>
              </a:solidFill>
            </a:endParaRPr>
          </a:p>
        </p:txBody>
      </p:sp>
      <p:pic>
        <p:nvPicPr>
          <p:cNvPr id="12" name="Picture 8" descr="Znalezione obrazy dla zapytania magnifier png">
            <a:extLst>
              <a:ext uri="{FF2B5EF4-FFF2-40B4-BE49-F238E27FC236}">
                <a16:creationId xmlns:a16="http://schemas.microsoft.com/office/drawing/2014/main" id="{D8E63AC6-3853-461E-A74F-6C6996178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851" y="4725174"/>
            <a:ext cx="902738" cy="90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748" y="1801586"/>
            <a:ext cx="4512295" cy="365932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647304" y="4658061"/>
            <a:ext cx="4026730" cy="8498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>
            <a:off x="635980" y="5237622"/>
            <a:ext cx="4941879" cy="871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sz="2000" b="1" dirty="0">
                <a:solidFill>
                  <a:schemeClr val="tx1"/>
                </a:solidFill>
              </a:rPr>
              <a:t>Ağrıkəsici effektin gücünə görə </a:t>
            </a:r>
            <a:r>
              <a:rPr lang="ru-BY" sz="2000" b="1" dirty="0">
                <a:solidFill>
                  <a:schemeClr val="tx1"/>
                </a:solidFill>
              </a:rPr>
              <a:t>Ке</a:t>
            </a:r>
            <a:r>
              <a:rPr lang="az-Latn-AZ" sz="2000" b="1" dirty="0">
                <a:solidFill>
                  <a:schemeClr val="tx1"/>
                </a:solidFill>
              </a:rPr>
              <a:t>toprofen bir çox digər QSİƏP-dan üstündür.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49343" y="1060805"/>
            <a:ext cx="6105649" cy="7543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sz="2400" b="1" dirty="0">
                <a:solidFill>
                  <a:schemeClr val="tx1"/>
                </a:solidFill>
              </a:rPr>
              <a:t>QSİƏP-ın ağrıkəsici effektinin müqaisəli xarakteristikası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" name="Picture 8" descr="Znalezione obrazy dla zapytania magnifier png">
            <a:extLst>
              <a:ext uri="{FF2B5EF4-FFF2-40B4-BE49-F238E27FC236}">
                <a16:creationId xmlns:a16="http://schemas.microsoft.com/office/drawing/2014/main" id="{5C80C3AD-EF98-5B61-0D70-802302F5C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319" y="1307621"/>
            <a:ext cx="902738" cy="90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599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37" y="1634278"/>
            <a:ext cx="3924640" cy="2812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744" y="-64108"/>
            <a:ext cx="1086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</a:t>
            </a:r>
            <a:r>
              <a:rPr lang="az-Latn-A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TOPROFEN</a:t>
            </a:r>
            <a:r>
              <a:rPr lang="ru-BY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/>
              <a:t>: </a:t>
            </a:r>
            <a:r>
              <a:rPr lang="az-Latn-AZ" sz="2800" b="1" dirty="0"/>
              <a:t>iltihabəleyhinə təsirin gücü</a:t>
            </a:r>
            <a:endParaRPr lang="en-US" sz="2800" b="1" baseline="300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952096"/>
            <a:ext cx="5117148" cy="6151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QSİƏP-</a:t>
            </a:r>
            <a:r>
              <a:rPr lang="en-US" sz="2400" b="1" dirty="0" err="1">
                <a:solidFill>
                  <a:schemeClr val="tx1"/>
                </a:solidFill>
              </a:rPr>
              <a:t>ın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az-Latn-AZ" sz="2400" b="1" dirty="0">
                <a:solidFill>
                  <a:schemeClr val="tx1"/>
                </a:solidFill>
              </a:rPr>
              <a:t>iltihabəleyhinə 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effektinin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müqayisəli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xarakteristikası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Prostokąt: zaokrąglone rogi 36">
            <a:extLst>
              <a:ext uri="{FF2B5EF4-FFF2-40B4-BE49-F238E27FC236}">
                <a16:creationId xmlns:a16="http://schemas.microsoft.com/office/drawing/2014/main" id="{FA47E3D9-08EF-42E8-A8FC-D5E0DD5DABA0}"/>
              </a:ext>
            </a:extLst>
          </p:cNvPr>
          <p:cNvSpPr/>
          <p:nvPr/>
        </p:nvSpPr>
        <p:spPr>
          <a:xfrm>
            <a:off x="5385732" y="420199"/>
            <a:ext cx="6669248" cy="6339353"/>
          </a:xfrm>
          <a:prstGeom prst="roundRect">
            <a:avLst>
              <a:gd name="adj" fmla="val 18100"/>
            </a:avLst>
          </a:prstGeom>
          <a:noFill/>
          <a:ln w="34925" cap="sq" cmpd="sng">
            <a:solidFill>
              <a:srgbClr val="E74A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rgbClr val="4B4B4B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7779" y="4835987"/>
            <a:ext cx="4073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</a:t>
            </a:r>
            <a:r>
              <a:rPr lang="az-Latn-AZ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toprofen</a:t>
            </a:r>
            <a:r>
              <a:rPr lang="ru-RU" sz="2000" b="1" dirty="0">
                <a:solidFill>
                  <a:srgbClr val="003366"/>
                </a:solidFill>
              </a:rPr>
              <a:t> – </a:t>
            </a:r>
            <a:r>
              <a:rPr lang="az-Latn-AZ" sz="2000" b="1" dirty="0">
                <a:solidFill>
                  <a:srgbClr val="003366"/>
                </a:solidFill>
              </a:rPr>
              <a:t>güclü iltihabəleyhinə aktivliyi olan QSİƏP-a aiddir.</a:t>
            </a:r>
            <a:endParaRPr lang="en-US" sz="2000" b="1" dirty="0"/>
          </a:p>
        </p:txBody>
      </p:sp>
      <p:sp>
        <p:nvSpPr>
          <p:cNvPr id="11" name="Prostokąt: zaokrąglone rogi 36">
            <a:extLst>
              <a:ext uri="{FF2B5EF4-FFF2-40B4-BE49-F238E27FC236}">
                <a16:creationId xmlns:a16="http://schemas.microsoft.com/office/drawing/2014/main" id="{FA47E3D9-08EF-42E8-A8FC-D5E0DD5DABA0}"/>
              </a:ext>
            </a:extLst>
          </p:cNvPr>
          <p:cNvSpPr/>
          <p:nvPr/>
        </p:nvSpPr>
        <p:spPr>
          <a:xfrm flipH="1">
            <a:off x="480736" y="4665741"/>
            <a:ext cx="3924639" cy="974987"/>
          </a:xfrm>
          <a:prstGeom prst="roundRect">
            <a:avLst/>
          </a:prstGeom>
          <a:noFill/>
          <a:ln w="34925" cap="sq" cmpd="sng">
            <a:solidFill>
              <a:srgbClr val="E74A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rgbClr val="4B4B4B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63976" y="6611779"/>
            <a:ext cx="80359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BY" sz="1000" dirty="0">
                <a:solidFill>
                  <a:srgbClr val="002060"/>
                </a:solidFill>
              </a:rPr>
              <a:t> </a:t>
            </a:r>
            <a:r>
              <a:rPr lang="ru-RU" sz="1000" dirty="0">
                <a:solidFill>
                  <a:srgbClr val="002060"/>
                </a:solidFill>
              </a:rPr>
              <a:t>Л.С. Страчунский, С.Н. Козлов. Нестероидные противовоспалительные средства, методическое пособие, 2011г.</a:t>
            </a:r>
          </a:p>
        </p:txBody>
      </p:sp>
      <p:pic>
        <p:nvPicPr>
          <p:cNvPr id="12" name="Picture 8" descr="Znalezione obrazy dla zapytania magnifier png">
            <a:extLst>
              <a:ext uri="{FF2B5EF4-FFF2-40B4-BE49-F238E27FC236}">
                <a16:creationId xmlns:a16="http://schemas.microsoft.com/office/drawing/2014/main" id="{D8E63AC6-3853-461E-A74F-6C6996178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647" y="4385189"/>
            <a:ext cx="902738" cy="90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5944375" y="797552"/>
          <a:ext cx="5679093" cy="5623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31540">
                  <a:extLst>
                    <a:ext uri="{9D8B030D-6E8A-4147-A177-3AD203B41FA5}">
                      <a16:colId xmlns:a16="http://schemas.microsoft.com/office/drawing/2014/main" val="4211406306"/>
                    </a:ext>
                  </a:extLst>
                </a:gridCol>
                <a:gridCol w="3147553">
                  <a:extLst>
                    <a:ext uri="{9D8B030D-6E8A-4147-A177-3AD203B41FA5}">
                      <a16:colId xmlns:a16="http://schemas.microsoft.com/office/drawing/2014/main" val="2361680168"/>
                    </a:ext>
                  </a:extLst>
                </a:gridCol>
              </a:tblGrid>
              <a:tr h="719246">
                <a:tc>
                  <a:txBody>
                    <a:bodyPr/>
                    <a:lstStyle/>
                    <a:p>
                      <a:pPr algn="ctr"/>
                      <a:r>
                        <a:rPr lang="az-Latn-AZ" sz="2100" dirty="0">
                          <a:solidFill>
                            <a:srgbClr val="C00000"/>
                          </a:solidFill>
                        </a:rPr>
                        <a:t>G</a:t>
                      </a:r>
                      <a:r>
                        <a:rPr lang="en-US" sz="2100" dirty="0" err="1">
                          <a:solidFill>
                            <a:srgbClr val="C00000"/>
                          </a:solidFill>
                        </a:rPr>
                        <a:t>üclü</a:t>
                      </a:r>
                      <a:r>
                        <a:rPr lang="en-US" sz="21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C00000"/>
                          </a:solidFill>
                        </a:rPr>
                        <a:t>iltihabəleyhinə</a:t>
                      </a:r>
                      <a:r>
                        <a:rPr lang="en-US" sz="21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C00000"/>
                          </a:solidFill>
                        </a:rPr>
                        <a:t>aktivliyi</a:t>
                      </a:r>
                      <a:r>
                        <a:rPr lang="en-US" sz="21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rgbClr val="C00000"/>
                          </a:solidFill>
                        </a:rPr>
                        <a:t>olan</a:t>
                      </a:r>
                      <a:r>
                        <a:rPr lang="en-US" sz="2100" dirty="0">
                          <a:solidFill>
                            <a:srgbClr val="C00000"/>
                          </a:solidFill>
                        </a:rPr>
                        <a:t> QSİƏP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Latn-AZ" sz="21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Zəyif </a:t>
                      </a:r>
                      <a:r>
                        <a:rPr lang="en-US" sz="2100" b="1" kern="1200" dirty="0" err="1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iltihabəleyhinə</a:t>
                      </a:r>
                      <a:r>
                        <a:rPr lang="en-US" sz="21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100" b="1" kern="1200" dirty="0" err="1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aktivliyi</a:t>
                      </a:r>
                      <a:r>
                        <a:rPr lang="en-US" sz="21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100" b="1" kern="1200" dirty="0" err="1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olan</a:t>
                      </a:r>
                      <a:r>
                        <a:rPr lang="en-US" sz="21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QSİƏP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825415"/>
                  </a:ext>
                </a:extLst>
              </a:tr>
              <a:tr h="4809954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BY" sz="2100" b="1" dirty="0">
                          <a:solidFill>
                            <a:srgbClr val="FF0000"/>
                          </a:solidFill>
                        </a:rPr>
                        <a:t>кетопрофен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BY" sz="2100" b="1" dirty="0"/>
                        <a:t>ацетилсалициловая кислота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BY" sz="2100" b="1" dirty="0"/>
                        <a:t>фенопрофен</a:t>
                      </a:r>
                      <a:endParaRPr lang="en-US" sz="2100" b="1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BY" sz="2100" b="1" dirty="0"/>
                        <a:t>диклофенак-натрий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BY" sz="2100" b="1" dirty="0"/>
                        <a:t>ибупрофен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BY" sz="2100" b="1" dirty="0"/>
                        <a:t>индометацин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BY" sz="2100" b="1" dirty="0"/>
                        <a:t>лорноксикам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BY" sz="2100" b="1" dirty="0"/>
                        <a:t>напроксен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BY" sz="2100" b="1" dirty="0"/>
                        <a:t>мелоксикам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BY" sz="2100" b="1" dirty="0"/>
                        <a:t>пироксикам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BY" sz="2100" b="1" dirty="0"/>
                        <a:t>теноксикам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BY" sz="2100" b="1" dirty="0"/>
                        <a:t>целекоксиб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BY" sz="2100" b="1" dirty="0"/>
                        <a:t>этодолак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BY" sz="2100" b="1" dirty="0"/>
                        <a:t>аминофенозон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BY" sz="2100" b="1" dirty="0"/>
                        <a:t>кеторолак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BY" sz="2100" b="1" dirty="0"/>
                        <a:t>метамизол (дипирон)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BY" sz="2100" b="1" dirty="0"/>
                        <a:t>мефенамовая</a:t>
                      </a:r>
                      <a:r>
                        <a:rPr lang="ru-BY" sz="2100" b="1" baseline="0" dirty="0"/>
                        <a:t> кислота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BY" sz="2100" b="1" baseline="0" dirty="0"/>
                        <a:t>нимесулид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BY" sz="2100" b="1" baseline="0" dirty="0"/>
                        <a:t>парацетамол (ацетаминофен)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BY" sz="2100" b="1" baseline="0" dirty="0"/>
                        <a:t>пропифеназон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BY" sz="2100" b="1" baseline="0" dirty="0"/>
                        <a:t>фенацетин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BY" sz="2100" b="1" baseline="0" dirty="0"/>
                        <a:t>этофенамат</a:t>
                      </a:r>
                      <a:endParaRPr lang="en-US" sz="2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958352"/>
                  </a:ext>
                </a:extLst>
              </a:tr>
            </a:tbl>
          </a:graphicData>
        </a:graphic>
      </p:graphicFrame>
      <p:pic>
        <p:nvPicPr>
          <p:cNvPr id="10" name="Picture 8" descr="Znalezione obrazy dla zapytania magnifier png">
            <a:extLst>
              <a:ext uri="{FF2B5EF4-FFF2-40B4-BE49-F238E27FC236}">
                <a16:creationId xmlns:a16="http://schemas.microsoft.com/office/drawing/2014/main" id="{D8E63AC6-3853-461E-A74F-6C6996178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1644" y="420198"/>
            <a:ext cx="902738" cy="90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658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4245" y="330349"/>
            <a:ext cx="10865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К</a:t>
            </a:r>
            <a:r>
              <a:rPr kumimoji="0" lang="az-Latn-AZ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etoprofen</a:t>
            </a:r>
            <a:r>
              <a:rPr kumimoji="0" lang="ru-BY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az-Latn-A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az-Latn-AZ" sz="4400" b="1" dirty="0">
                <a:solidFill>
                  <a:prstClr val="black"/>
                </a:solidFill>
                <a:latin typeface="Calibri" panose="020F0502020204030204"/>
              </a:rPr>
              <a:t>İ</a:t>
            </a:r>
            <a:r>
              <a:rPr kumimoji="0" lang="az-Latn-AZ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ltihabəleyhinə təsirin gücü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44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rostokąt: zaokrąglone rogi 36">
            <a:extLst>
              <a:ext uri="{FF2B5EF4-FFF2-40B4-BE49-F238E27FC236}">
                <a16:creationId xmlns:a16="http://schemas.microsoft.com/office/drawing/2014/main" id="{FA47E3D9-08EF-42E8-A8FC-D5E0DD5DABA0}"/>
              </a:ext>
            </a:extLst>
          </p:cNvPr>
          <p:cNvSpPr/>
          <p:nvPr/>
        </p:nvSpPr>
        <p:spPr>
          <a:xfrm>
            <a:off x="225812" y="1297859"/>
            <a:ext cx="11417317" cy="4020258"/>
          </a:xfrm>
          <a:prstGeom prst="roundRect">
            <a:avLst>
              <a:gd name="adj" fmla="val 18100"/>
            </a:avLst>
          </a:prstGeom>
          <a:noFill/>
          <a:ln w="34925" cap="sq" cmpd="sng">
            <a:solidFill>
              <a:srgbClr val="E74A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5227" y="5535905"/>
            <a:ext cx="43560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z-Latn-A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Ketoprofen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lang="az-Latn-AZ" sz="2400" b="1" dirty="0">
                <a:solidFill>
                  <a:srgbClr val="003366"/>
                </a:solidFill>
                <a:latin typeface="Calibri" panose="020F0502020204030204"/>
              </a:rPr>
              <a:t>güclü iltihabəleyhinə təsirli QSİƏP –dır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rostokąt: zaokrąglone rogi 36">
            <a:extLst>
              <a:ext uri="{FF2B5EF4-FFF2-40B4-BE49-F238E27FC236}">
                <a16:creationId xmlns:a16="http://schemas.microsoft.com/office/drawing/2014/main" id="{FA47E3D9-08EF-42E8-A8FC-D5E0DD5DABA0}"/>
              </a:ext>
            </a:extLst>
          </p:cNvPr>
          <p:cNvSpPr/>
          <p:nvPr/>
        </p:nvSpPr>
        <p:spPr>
          <a:xfrm flipH="1">
            <a:off x="645227" y="5417050"/>
            <a:ext cx="4356044" cy="1096281"/>
          </a:xfrm>
          <a:prstGeom prst="roundRect">
            <a:avLst/>
          </a:prstGeom>
          <a:noFill/>
          <a:ln w="34925" cap="sq" cmpd="sng">
            <a:solidFill>
              <a:srgbClr val="E74A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" y="6513332"/>
            <a:ext cx="80359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BY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Л.С. Страчунский, С.Н. Козлов. Нестероидные противовоспалительные средства, методическое пособие, 2011г.</a:t>
            </a:r>
          </a:p>
        </p:txBody>
      </p:sp>
      <p:pic>
        <p:nvPicPr>
          <p:cNvPr id="12" name="Picture 8" descr="Znalezione obrazy dla zapytania magnifier png">
            <a:extLst>
              <a:ext uri="{FF2B5EF4-FFF2-40B4-BE49-F238E27FC236}">
                <a16:creationId xmlns:a16="http://schemas.microsoft.com/office/drawing/2014/main" id="{D8E63AC6-3853-461E-A74F-6C6996178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0920">
            <a:off x="4664684" y="5349862"/>
            <a:ext cx="902738" cy="90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бъект 5">
            <a:extLst>
              <a:ext uri="{FF2B5EF4-FFF2-40B4-BE49-F238E27FC236}">
                <a16:creationId xmlns:a16="http://schemas.microsoft.com/office/drawing/2014/main" id="{B980C38B-1ABE-4061-9A2F-341168F88E65}"/>
              </a:ext>
            </a:extLst>
          </p:cNvPr>
          <p:cNvSpPr txBox="1">
            <a:spLocks/>
          </p:cNvSpPr>
          <p:nvPr/>
        </p:nvSpPr>
        <p:spPr>
          <a:xfrm>
            <a:off x="605226" y="2197910"/>
            <a:ext cx="8706554" cy="130907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az-Latn-AZ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Qrip və soyuqdəymə əleyhinə saşelərlə birgə istifadəsi - əlamətlərin yüngülləşməsi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EBC93492-6CBE-429A-B25F-283093B61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228" y="1471621"/>
            <a:ext cx="3475804" cy="659101"/>
          </a:xfrm>
          <a:prstGeom prst="rect">
            <a:avLst/>
          </a:prstGeom>
          <a:solidFill>
            <a:schemeClr val="accent2"/>
          </a:solidFill>
          <a:ln w="12700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>
            <a:lvl1pPr defTabSz="912813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912813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912813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912813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912813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Кетонал Экстра</a:t>
            </a:r>
          </a:p>
        </p:txBody>
      </p:sp>
      <p:pic>
        <p:nvPicPr>
          <p:cNvPr id="14" name="object 5">
            <a:extLst>
              <a:ext uri="{FF2B5EF4-FFF2-40B4-BE49-F238E27FC236}">
                <a16:creationId xmlns:a16="http://schemas.microsoft.com/office/drawing/2014/main" id="{07796B10-A09F-42CC-BEF7-46DC922E13F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86223" y="3951051"/>
            <a:ext cx="2997180" cy="2209235"/>
          </a:xfrm>
          <a:prstGeom prst="rect">
            <a:avLst/>
          </a:prstGeom>
        </p:spPr>
      </p:pic>
      <p:pic>
        <p:nvPicPr>
          <p:cNvPr id="15" name="object 13">
            <a:extLst>
              <a:ext uri="{FF2B5EF4-FFF2-40B4-BE49-F238E27FC236}">
                <a16:creationId xmlns:a16="http://schemas.microsoft.com/office/drawing/2014/main" id="{48DA634B-409B-4E1A-A3DF-CF61FC7BFC6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29455" y="3997139"/>
            <a:ext cx="1945498" cy="1954265"/>
          </a:xfrm>
          <a:prstGeom prst="rect">
            <a:avLst/>
          </a:prstGeom>
        </p:spPr>
      </p:pic>
      <p:pic>
        <p:nvPicPr>
          <p:cNvPr id="17" name="object 7">
            <a:extLst>
              <a:ext uri="{FF2B5EF4-FFF2-40B4-BE49-F238E27FC236}">
                <a16:creationId xmlns:a16="http://schemas.microsoft.com/office/drawing/2014/main" id="{D9687E30-3B78-4585-868A-E2A0BD845BA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10315" y="4937022"/>
            <a:ext cx="1727029" cy="15763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9540F9-5D2A-468D-AF7D-EBA0A5CA41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5198" y="1592313"/>
            <a:ext cx="3057154" cy="2336127"/>
          </a:xfrm>
          <a:prstGeom prst="rect">
            <a:avLst/>
          </a:prstGeom>
        </p:spPr>
      </p:pic>
      <p:pic>
        <p:nvPicPr>
          <p:cNvPr id="22" name="Picture 8" descr="Znalezione obrazy dla zapytania magnifier png">
            <a:extLst>
              <a:ext uri="{FF2B5EF4-FFF2-40B4-BE49-F238E27FC236}">
                <a16:creationId xmlns:a16="http://schemas.microsoft.com/office/drawing/2014/main" id="{56CC2345-DD6F-4C18-925E-5E4574093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74204">
            <a:off x="3699943" y="1065062"/>
            <a:ext cx="992960" cy="99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F42BA44-40E9-4544-AF08-593E19E6AA02}"/>
              </a:ext>
            </a:extLst>
          </p:cNvPr>
          <p:cNvSpPr/>
          <p:nvPr/>
        </p:nvSpPr>
        <p:spPr>
          <a:xfrm>
            <a:off x="496162" y="2932834"/>
            <a:ext cx="923506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Qrip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soyuqdəymə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az-Latn-AZ" sz="24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zamanı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DE661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Кетонал Экстра</a:t>
            </a: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srgbClr val="DE661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az-Latn-A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 saşedən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dəfə </a:t>
            </a:r>
            <a:r>
              <a:rPr kumimoji="0" lang="az-Latn-AZ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yemək zamanı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1/4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stəkan suda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Qəfil baş ağrıları </a:t>
            </a:r>
            <a:r>
              <a:rPr lang="az-Latn-AZ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/>
              </a:rPr>
              <a:t>zamanı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z-Latn-AZ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/>
              </a:rPr>
              <a:t>B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saşedən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1/4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/>
              </a:rPr>
              <a:t>stəkan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/>
              </a:rPr>
              <a:t>suda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683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6814606" y="450611"/>
            <a:ext cx="3596368" cy="6083209"/>
            <a:chOff x="348545" y="345550"/>
            <a:chExt cx="2797175" cy="47313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44142" y="345550"/>
              <a:ext cx="201583" cy="20194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60003" y="345982"/>
              <a:ext cx="2566035" cy="605790"/>
            </a:xfrm>
            <a:custGeom>
              <a:avLst/>
              <a:gdLst/>
              <a:ahLst/>
              <a:cxnLst/>
              <a:rect l="l" t="t" r="r" b="b"/>
              <a:pathLst>
                <a:path w="2566035" h="605790">
                  <a:moveTo>
                    <a:pt x="130295" y="10245"/>
                  </a:moveTo>
                  <a:lnTo>
                    <a:pt x="0" y="10245"/>
                  </a:lnTo>
                  <a:lnTo>
                    <a:pt x="0" y="595115"/>
                  </a:lnTo>
                  <a:lnTo>
                    <a:pt x="130295" y="595115"/>
                  </a:lnTo>
                  <a:lnTo>
                    <a:pt x="130295" y="433343"/>
                  </a:lnTo>
                  <a:lnTo>
                    <a:pt x="161766" y="385030"/>
                  </a:lnTo>
                  <a:lnTo>
                    <a:pt x="297010" y="385030"/>
                  </a:lnTo>
                  <a:lnTo>
                    <a:pt x="253264" y="251809"/>
                  </a:lnTo>
                  <a:lnTo>
                    <a:pt x="254613" y="248881"/>
                  </a:lnTo>
                  <a:lnTo>
                    <a:pt x="130295" y="248881"/>
                  </a:lnTo>
                  <a:lnTo>
                    <a:pt x="130295" y="10245"/>
                  </a:lnTo>
                  <a:close/>
                </a:path>
                <a:path w="2566035" h="605790">
                  <a:moveTo>
                    <a:pt x="297010" y="385030"/>
                  </a:moveTo>
                  <a:lnTo>
                    <a:pt x="161766" y="385030"/>
                  </a:lnTo>
                  <a:lnTo>
                    <a:pt x="221796" y="595115"/>
                  </a:lnTo>
                  <a:lnTo>
                    <a:pt x="365994" y="595115"/>
                  </a:lnTo>
                  <a:lnTo>
                    <a:pt x="297010" y="385030"/>
                  </a:lnTo>
                  <a:close/>
                </a:path>
                <a:path w="2566035" h="605790">
                  <a:moveTo>
                    <a:pt x="364529" y="10245"/>
                  </a:moveTo>
                  <a:lnTo>
                    <a:pt x="221796" y="10245"/>
                  </a:lnTo>
                  <a:lnTo>
                    <a:pt x="133217" y="248881"/>
                  </a:lnTo>
                  <a:lnTo>
                    <a:pt x="254613" y="248881"/>
                  </a:lnTo>
                  <a:lnTo>
                    <a:pt x="364529" y="10245"/>
                  </a:lnTo>
                  <a:close/>
                </a:path>
                <a:path w="2566035" h="605790">
                  <a:moveTo>
                    <a:pt x="694659" y="8783"/>
                  </a:moveTo>
                  <a:lnTo>
                    <a:pt x="394545" y="8783"/>
                  </a:lnTo>
                  <a:lnTo>
                    <a:pt x="394545" y="595115"/>
                  </a:lnTo>
                  <a:lnTo>
                    <a:pt x="700516" y="595115"/>
                  </a:lnTo>
                  <a:lnTo>
                    <a:pt x="700516" y="482385"/>
                  </a:lnTo>
                  <a:lnTo>
                    <a:pt x="529225" y="482385"/>
                  </a:lnTo>
                  <a:lnTo>
                    <a:pt x="529225" y="352090"/>
                  </a:lnTo>
                  <a:lnTo>
                    <a:pt x="672703" y="352090"/>
                  </a:lnTo>
                  <a:lnTo>
                    <a:pt x="672703" y="239363"/>
                  </a:lnTo>
                  <a:lnTo>
                    <a:pt x="529225" y="239363"/>
                  </a:lnTo>
                  <a:lnTo>
                    <a:pt x="529225" y="122975"/>
                  </a:lnTo>
                  <a:lnTo>
                    <a:pt x="694659" y="122975"/>
                  </a:lnTo>
                  <a:lnTo>
                    <a:pt x="694659" y="8783"/>
                  </a:lnTo>
                  <a:close/>
                </a:path>
                <a:path w="2566035" h="605790">
                  <a:moveTo>
                    <a:pt x="949396" y="122975"/>
                  </a:moveTo>
                  <a:lnTo>
                    <a:pt x="815440" y="122975"/>
                  </a:lnTo>
                  <a:lnTo>
                    <a:pt x="815440" y="595115"/>
                  </a:lnTo>
                  <a:lnTo>
                    <a:pt x="949396" y="595115"/>
                  </a:lnTo>
                  <a:lnTo>
                    <a:pt x="949396" y="122975"/>
                  </a:lnTo>
                  <a:close/>
                </a:path>
                <a:path w="2566035" h="605790">
                  <a:moveTo>
                    <a:pt x="1037235" y="10245"/>
                  </a:moveTo>
                  <a:lnTo>
                    <a:pt x="729068" y="10245"/>
                  </a:lnTo>
                  <a:lnTo>
                    <a:pt x="729068" y="122975"/>
                  </a:lnTo>
                  <a:lnTo>
                    <a:pt x="1037235" y="122975"/>
                  </a:lnTo>
                  <a:lnTo>
                    <a:pt x="1037235" y="10245"/>
                  </a:lnTo>
                  <a:close/>
                </a:path>
                <a:path w="2566035" h="605790">
                  <a:moveTo>
                    <a:pt x="1245125" y="0"/>
                  </a:moveTo>
                  <a:lnTo>
                    <a:pt x="1236341" y="0"/>
                  </a:lnTo>
                  <a:lnTo>
                    <a:pt x="1198459" y="2870"/>
                  </a:lnTo>
                  <a:lnTo>
                    <a:pt x="1135873" y="25630"/>
                  </a:lnTo>
                  <a:lnTo>
                    <a:pt x="1091530" y="69814"/>
                  </a:lnTo>
                  <a:lnTo>
                    <a:pt x="1069272" y="130206"/>
                  </a:lnTo>
                  <a:lnTo>
                    <a:pt x="1066515" y="166165"/>
                  </a:lnTo>
                  <a:lnTo>
                    <a:pt x="1066515" y="439200"/>
                  </a:lnTo>
                  <a:lnTo>
                    <a:pt x="1076033" y="497757"/>
                  </a:lnTo>
                  <a:lnTo>
                    <a:pt x="1105311" y="551926"/>
                  </a:lnTo>
                  <a:lnTo>
                    <a:pt x="1142985" y="582909"/>
                  </a:lnTo>
                  <a:lnTo>
                    <a:pt x="1196262" y="601884"/>
                  </a:lnTo>
                  <a:lnTo>
                    <a:pt x="1236341" y="605362"/>
                  </a:lnTo>
                  <a:lnTo>
                    <a:pt x="1245125" y="605362"/>
                  </a:lnTo>
                  <a:lnTo>
                    <a:pt x="1297621" y="597951"/>
                  </a:lnTo>
                  <a:lnTo>
                    <a:pt x="1343027" y="576996"/>
                  </a:lnTo>
                  <a:lnTo>
                    <a:pt x="1378313" y="544776"/>
                  </a:lnTo>
                  <a:lnTo>
                    <a:pt x="1402502" y="502884"/>
                  </a:lnTo>
                  <a:lnTo>
                    <a:pt x="1403238" y="500687"/>
                  </a:lnTo>
                  <a:lnTo>
                    <a:pt x="1236341" y="500687"/>
                  </a:lnTo>
                  <a:lnTo>
                    <a:pt x="1228105" y="499852"/>
                  </a:lnTo>
                  <a:lnTo>
                    <a:pt x="1201754" y="463824"/>
                  </a:lnTo>
                  <a:lnTo>
                    <a:pt x="1201205" y="147862"/>
                  </a:lnTo>
                  <a:lnTo>
                    <a:pt x="1201891" y="137992"/>
                  </a:lnTo>
                  <a:lnTo>
                    <a:pt x="1230610" y="105363"/>
                  </a:lnTo>
                  <a:lnTo>
                    <a:pt x="1238540" y="104677"/>
                  </a:lnTo>
                  <a:lnTo>
                    <a:pt x="1403968" y="104677"/>
                  </a:lnTo>
                  <a:lnTo>
                    <a:pt x="1401037" y="95892"/>
                  </a:lnTo>
                  <a:lnTo>
                    <a:pt x="1375617" y="53892"/>
                  </a:lnTo>
                  <a:lnTo>
                    <a:pt x="1338820" y="23422"/>
                  </a:lnTo>
                  <a:lnTo>
                    <a:pt x="1293917" y="5866"/>
                  </a:lnTo>
                  <a:lnTo>
                    <a:pt x="1261482" y="674"/>
                  </a:lnTo>
                  <a:lnTo>
                    <a:pt x="1245125" y="0"/>
                  </a:lnTo>
                  <a:close/>
                </a:path>
                <a:path w="2566035" h="605790">
                  <a:moveTo>
                    <a:pt x="1403968" y="104677"/>
                  </a:moveTo>
                  <a:lnTo>
                    <a:pt x="1243660" y="104677"/>
                  </a:lnTo>
                  <a:lnTo>
                    <a:pt x="1251459" y="105500"/>
                  </a:lnTo>
                  <a:lnTo>
                    <a:pt x="1258298" y="107971"/>
                  </a:lnTo>
                  <a:lnTo>
                    <a:pt x="1278047" y="149108"/>
                  </a:lnTo>
                  <a:lnTo>
                    <a:pt x="1279530" y="447983"/>
                  </a:lnTo>
                  <a:lnTo>
                    <a:pt x="1278968" y="458025"/>
                  </a:lnTo>
                  <a:lnTo>
                    <a:pt x="1259307" y="496753"/>
                  </a:lnTo>
                  <a:lnTo>
                    <a:pt x="1243660" y="500687"/>
                  </a:lnTo>
                  <a:lnTo>
                    <a:pt x="1403238" y="500687"/>
                  </a:lnTo>
                  <a:lnTo>
                    <a:pt x="1407422" y="488197"/>
                  </a:lnTo>
                  <a:lnTo>
                    <a:pt x="1411104" y="472687"/>
                  </a:lnTo>
                  <a:lnTo>
                    <a:pt x="1413413" y="456355"/>
                  </a:lnTo>
                  <a:lnTo>
                    <a:pt x="1414213" y="439200"/>
                  </a:lnTo>
                  <a:lnTo>
                    <a:pt x="1414148" y="166165"/>
                  </a:lnTo>
                  <a:lnTo>
                    <a:pt x="1413390" y="149108"/>
                  </a:lnTo>
                  <a:lnTo>
                    <a:pt x="1410921" y="130934"/>
                  </a:lnTo>
                  <a:lnTo>
                    <a:pt x="1406803" y="113173"/>
                  </a:lnTo>
                  <a:lnTo>
                    <a:pt x="1403968" y="104677"/>
                  </a:lnTo>
                  <a:close/>
                </a:path>
                <a:path w="2566035" h="605790">
                  <a:moveTo>
                    <a:pt x="1589897" y="10245"/>
                  </a:moveTo>
                  <a:lnTo>
                    <a:pt x="1442765" y="10245"/>
                  </a:lnTo>
                  <a:lnTo>
                    <a:pt x="1442765" y="595115"/>
                  </a:lnTo>
                  <a:lnTo>
                    <a:pt x="1573063" y="595115"/>
                  </a:lnTo>
                  <a:lnTo>
                    <a:pt x="1573063" y="233506"/>
                  </a:lnTo>
                  <a:lnTo>
                    <a:pt x="1660525" y="233506"/>
                  </a:lnTo>
                  <a:lnTo>
                    <a:pt x="1589897" y="10245"/>
                  </a:lnTo>
                  <a:close/>
                </a:path>
                <a:path w="2566035" h="605790">
                  <a:moveTo>
                    <a:pt x="1660525" y="233506"/>
                  </a:moveTo>
                  <a:lnTo>
                    <a:pt x="1574525" y="233506"/>
                  </a:lnTo>
                  <a:lnTo>
                    <a:pt x="1682856" y="595115"/>
                  </a:lnTo>
                  <a:lnTo>
                    <a:pt x="1829261" y="595115"/>
                  </a:lnTo>
                  <a:lnTo>
                    <a:pt x="1829261" y="355020"/>
                  </a:lnTo>
                  <a:lnTo>
                    <a:pt x="1698966" y="355020"/>
                  </a:lnTo>
                  <a:lnTo>
                    <a:pt x="1660525" y="233506"/>
                  </a:lnTo>
                  <a:close/>
                </a:path>
                <a:path w="2566035" h="605790">
                  <a:moveTo>
                    <a:pt x="1829261" y="10245"/>
                  </a:moveTo>
                  <a:lnTo>
                    <a:pt x="1700424" y="10245"/>
                  </a:lnTo>
                  <a:lnTo>
                    <a:pt x="1700424" y="355020"/>
                  </a:lnTo>
                  <a:lnTo>
                    <a:pt x="1829261" y="355020"/>
                  </a:lnTo>
                  <a:lnTo>
                    <a:pt x="1829261" y="10245"/>
                  </a:lnTo>
                  <a:close/>
                </a:path>
                <a:path w="2566035" h="605790">
                  <a:moveTo>
                    <a:pt x="2145478" y="10245"/>
                  </a:moveTo>
                  <a:lnTo>
                    <a:pt x="1966871" y="10245"/>
                  </a:lnTo>
                  <a:lnTo>
                    <a:pt x="1858539" y="595115"/>
                  </a:lnTo>
                  <a:lnTo>
                    <a:pt x="1995418" y="595115"/>
                  </a:lnTo>
                  <a:lnTo>
                    <a:pt x="2007129" y="490438"/>
                  </a:lnTo>
                  <a:lnTo>
                    <a:pt x="2236229" y="490438"/>
                  </a:lnTo>
                  <a:lnTo>
                    <a:pt x="2216861" y="387957"/>
                  </a:lnTo>
                  <a:lnTo>
                    <a:pt x="2021775" y="387957"/>
                  </a:lnTo>
                  <a:lnTo>
                    <a:pt x="2055441" y="100281"/>
                  </a:lnTo>
                  <a:lnTo>
                    <a:pt x="2162494" y="100281"/>
                  </a:lnTo>
                  <a:lnTo>
                    <a:pt x="2145478" y="10245"/>
                  </a:lnTo>
                  <a:close/>
                </a:path>
                <a:path w="2566035" h="605790">
                  <a:moveTo>
                    <a:pt x="2236229" y="490438"/>
                  </a:moveTo>
                  <a:lnTo>
                    <a:pt x="2103023" y="490438"/>
                  </a:lnTo>
                  <a:lnTo>
                    <a:pt x="2114003" y="595115"/>
                  </a:lnTo>
                  <a:lnTo>
                    <a:pt x="2256012" y="595115"/>
                  </a:lnTo>
                  <a:lnTo>
                    <a:pt x="2236229" y="490438"/>
                  </a:lnTo>
                  <a:close/>
                </a:path>
                <a:path w="2566035" h="605790">
                  <a:moveTo>
                    <a:pt x="2162494" y="100281"/>
                  </a:moveTo>
                  <a:lnTo>
                    <a:pt x="2058372" y="100281"/>
                  </a:lnTo>
                  <a:lnTo>
                    <a:pt x="2088385" y="387957"/>
                  </a:lnTo>
                  <a:lnTo>
                    <a:pt x="2216861" y="387957"/>
                  </a:lnTo>
                  <a:lnTo>
                    <a:pt x="2162494" y="100281"/>
                  </a:lnTo>
                  <a:close/>
                </a:path>
                <a:path w="2566035" h="605790">
                  <a:moveTo>
                    <a:pt x="2419243" y="8783"/>
                  </a:moveTo>
                  <a:lnTo>
                    <a:pt x="2284563" y="8783"/>
                  </a:lnTo>
                  <a:lnTo>
                    <a:pt x="2284563" y="595115"/>
                  </a:lnTo>
                  <a:lnTo>
                    <a:pt x="2565645" y="595115"/>
                  </a:lnTo>
                  <a:lnTo>
                    <a:pt x="2565645" y="482385"/>
                  </a:lnTo>
                  <a:lnTo>
                    <a:pt x="2419243" y="482385"/>
                  </a:lnTo>
                  <a:lnTo>
                    <a:pt x="2419243" y="878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defTabSz="1175644"/>
              <a:endParaRPr sz="2314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545" y="4976554"/>
              <a:ext cx="1272564" cy="100062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7115032" y="218507"/>
            <a:ext cx="4384652" cy="6250577"/>
            <a:chOff x="824249" y="233475"/>
            <a:chExt cx="2536338" cy="4861560"/>
          </a:xfrm>
        </p:grpSpPr>
        <p:sp>
          <p:nvSpPr>
            <p:cNvPr id="10" name="object 10"/>
            <p:cNvSpPr/>
            <p:nvPr/>
          </p:nvSpPr>
          <p:spPr>
            <a:xfrm>
              <a:off x="3226752" y="233475"/>
              <a:ext cx="37465" cy="4861560"/>
            </a:xfrm>
            <a:custGeom>
              <a:avLst/>
              <a:gdLst/>
              <a:ahLst/>
              <a:cxnLst/>
              <a:rect l="l" t="t" r="r" b="b"/>
              <a:pathLst>
                <a:path w="37464" h="4861560">
                  <a:moveTo>
                    <a:pt x="37212" y="0"/>
                  </a:moveTo>
                  <a:lnTo>
                    <a:pt x="0" y="0"/>
                  </a:lnTo>
                  <a:lnTo>
                    <a:pt x="0" y="4861050"/>
                  </a:lnTo>
                  <a:lnTo>
                    <a:pt x="37212" y="4861050"/>
                  </a:lnTo>
                  <a:lnTo>
                    <a:pt x="37212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pPr defTabSz="1175644"/>
              <a:endParaRPr sz="2314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4249" y="1602073"/>
              <a:ext cx="2277633" cy="167885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8175" y="3102609"/>
              <a:ext cx="1312412" cy="1197877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FCA2E1C-E0EA-436B-BA83-5077A208E452}"/>
              </a:ext>
            </a:extLst>
          </p:cNvPr>
          <p:cNvSpPr txBox="1"/>
          <p:nvPr/>
        </p:nvSpPr>
        <p:spPr>
          <a:xfrm>
            <a:off x="-1" y="463696"/>
            <a:ext cx="5622695" cy="624786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endParaRPr lang="az-Latn-AZ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az-Latn-AZ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az-Latn-AZ" sz="2800" b="1" dirty="0"/>
              <a:t>    </a:t>
            </a:r>
          </a:p>
          <a:p>
            <a:pPr algn="ctr"/>
            <a:r>
              <a:rPr lang="az-Latn-AZ" sz="2800" b="1" dirty="0"/>
              <a:t>İltihabəleyhinə</a:t>
            </a:r>
          </a:p>
          <a:p>
            <a:pPr algn="ctr"/>
            <a:r>
              <a:rPr lang="az-Latn-AZ" sz="2800" b="1" dirty="0"/>
              <a:t> Qızdırmasalıcı</a:t>
            </a:r>
          </a:p>
          <a:p>
            <a:pPr algn="ctr"/>
            <a:r>
              <a:rPr lang="az-Latn-AZ" sz="2800" b="1" dirty="0"/>
              <a:t>Ağrıkəsici</a:t>
            </a:r>
          </a:p>
          <a:p>
            <a:pPr algn="ctr"/>
            <a:endParaRPr lang="az-Latn-AZ" sz="2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az-Latn-AZ" sz="2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az-Latn-AZ" sz="2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az-Latn-AZ" sz="2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az-Latn-AZ" sz="2400" b="1" dirty="0">
                <a:solidFill>
                  <a:schemeClr val="tx2">
                    <a:lumMod val="50000"/>
                  </a:schemeClr>
                </a:solidFill>
              </a:rPr>
              <a:t>B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ir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saşedən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3 </a:t>
            </a:r>
            <a:r>
              <a:rPr lang="en-US" sz="2400" b="1" dirty="0" err="1">
                <a:solidFill>
                  <a:srgbClr val="FF0000"/>
                </a:solidFill>
              </a:rPr>
              <a:t>dəfə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yemək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zamanı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(1/4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stəkan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suda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az-Latn-AZ" sz="2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az-Latn-AZ" sz="2400" b="1" dirty="0">
              <a:solidFill>
                <a:srgbClr val="FF0000"/>
              </a:solidFill>
            </a:endParaRPr>
          </a:p>
          <a:p>
            <a:pPr algn="ctr"/>
            <a:r>
              <a:rPr lang="az-Latn-AZ" sz="2400" b="1" dirty="0">
                <a:solidFill>
                  <a:schemeClr val="tx2">
                    <a:lumMod val="50000"/>
                  </a:schemeClr>
                </a:solidFill>
              </a:rPr>
              <a:t>Hər qəbul arasında </a:t>
            </a:r>
            <a:r>
              <a:rPr lang="az-Latn-AZ" sz="2400" b="1" dirty="0">
                <a:solidFill>
                  <a:srgbClr val="FF0000"/>
                </a:solidFill>
              </a:rPr>
              <a:t>8 saat </a:t>
            </a:r>
            <a:r>
              <a:rPr lang="az-Latn-AZ" sz="2400" b="1" dirty="0">
                <a:solidFill>
                  <a:schemeClr val="tx2">
                    <a:lumMod val="50000"/>
                  </a:schemeClr>
                </a:solidFill>
              </a:rPr>
              <a:t>interval verilməlidir!</a:t>
            </a:r>
          </a:p>
          <a:p>
            <a:pPr algn="ctr"/>
            <a:r>
              <a:rPr lang="az-Latn-AZ" sz="2400" b="1" dirty="0">
                <a:solidFill>
                  <a:srgbClr val="FF0000"/>
                </a:solidFill>
              </a:rPr>
              <a:t>16</a:t>
            </a:r>
            <a:r>
              <a:rPr lang="az-Latn-AZ" sz="2400" b="1" dirty="0">
                <a:solidFill>
                  <a:schemeClr val="tx2">
                    <a:lumMod val="50000"/>
                  </a:schemeClr>
                </a:solidFill>
              </a:rPr>
              <a:t> yaşdan!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5FFE32-9FFD-D31E-E033-BFF0C94798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009" t="7844" r="20771" b="6525"/>
          <a:stretch/>
        </p:blipFill>
        <p:spPr>
          <a:xfrm>
            <a:off x="5931301" y="1354879"/>
            <a:ext cx="1488259" cy="3027445"/>
          </a:xfrm>
          <a:prstGeom prst="rect">
            <a:avLst/>
          </a:prstGeom>
        </p:spPr>
      </p:pic>
      <p:pic>
        <p:nvPicPr>
          <p:cNvPr id="7" name="object 13">
            <a:extLst>
              <a:ext uri="{FF2B5EF4-FFF2-40B4-BE49-F238E27FC236}">
                <a16:creationId xmlns:a16="http://schemas.microsoft.com/office/drawing/2014/main" id="{6E01E200-0A7C-89F7-0BEF-110FA3C9CBAC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06426" y="3323888"/>
            <a:ext cx="2615859" cy="1954265"/>
          </a:xfrm>
          <a:prstGeom prst="rect">
            <a:avLst/>
          </a:prstGeom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8589E236-7A73-B824-16C6-F19951BA7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69" y="22359"/>
            <a:ext cx="5422497" cy="60681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/>
          <a:lstStyle>
            <a:lvl1pPr defTabSz="912813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912813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912813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912813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912813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indent="1588" defTabSz="91281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Ketoprofen lizin duzu</a:t>
            </a:r>
            <a:endParaRPr kumimoji="0" lang="ru-RU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Explosion: 8 Points 17">
            <a:extLst>
              <a:ext uri="{FF2B5EF4-FFF2-40B4-BE49-F238E27FC236}">
                <a16:creationId xmlns:a16="http://schemas.microsoft.com/office/drawing/2014/main" id="{404A8B5B-D094-B608-1CBB-84146C124D01}"/>
              </a:ext>
            </a:extLst>
          </p:cNvPr>
          <p:cNvSpPr/>
          <p:nvPr/>
        </p:nvSpPr>
        <p:spPr>
          <a:xfrm>
            <a:off x="478620" y="629175"/>
            <a:ext cx="4565661" cy="3614759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0505DA3-4991-48B0-BC84-64B266B4D4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999" y="6309360"/>
            <a:ext cx="1179721" cy="224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 rot="21300000">
            <a:off x="5094230" y="5487459"/>
            <a:ext cx="1968480" cy="10259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1175644">
              <a:lnSpc>
                <a:spcPts val="7971"/>
              </a:lnSpc>
            </a:pPr>
            <a:r>
              <a:rPr sz="6686" b="1" i="1" spc="720" dirty="0">
                <a:solidFill>
                  <a:srgbClr val="ED1C24"/>
                </a:solidFill>
                <a:latin typeface="Calibri"/>
                <a:cs typeface="Calibri"/>
              </a:rPr>
              <a:t>SİZİ</a:t>
            </a:r>
            <a:endParaRPr sz="6686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 rot="21300000">
            <a:off x="7450376" y="4795367"/>
            <a:ext cx="3066206" cy="4938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1175644">
              <a:lnSpc>
                <a:spcPts val="3793"/>
              </a:lnSpc>
            </a:pPr>
            <a:r>
              <a:rPr sz="3793" b="1" spc="212" dirty="0">
                <a:solidFill>
                  <a:srgbClr val="231F20"/>
                </a:solidFill>
                <a:latin typeface="Calibri"/>
                <a:cs typeface="Calibri"/>
              </a:rPr>
              <a:t>Ketonal</a:t>
            </a:r>
            <a:r>
              <a:rPr sz="3793" b="1" spc="-14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5689" b="1" spc="318" baseline="1883" dirty="0">
                <a:solidFill>
                  <a:srgbClr val="FFFFFF"/>
                </a:solidFill>
                <a:latin typeface="Calibri"/>
                <a:cs typeface="Calibri"/>
              </a:rPr>
              <a:t>Extra</a:t>
            </a:r>
            <a:endParaRPr sz="5689" baseline="1883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63051" y="2838326"/>
            <a:ext cx="5378957" cy="3273740"/>
            <a:chOff x="860623" y="2403925"/>
            <a:chExt cx="4183633" cy="2546243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0623" y="2403925"/>
              <a:ext cx="2331140" cy="17182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2333" y="3724150"/>
              <a:ext cx="1343245" cy="122601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322771" y="2754713"/>
              <a:ext cx="1721485" cy="850265"/>
            </a:xfrm>
            <a:custGeom>
              <a:avLst/>
              <a:gdLst/>
              <a:ahLst/>
              <a:cxnLst/>
              <a:rect l="l" t="t" r="r" b="b"/>
              <a:pathLst>
                <a:path w="1721485" h="850264">
                  <a:moveTo>
                    <a:pt x="350008" y="168115"/>
                  </a:moveTo>
                  <a:lnTo>
                    <a:pt x="394409" y="147083"/>
                  </a:lnTo>
                  <a:lnTo>
                    <a:pt x="439824" y="128266"/>
                  </a:lnTo>
                  <a:lnTo>
                    <a:pt x="486153" y="111693"/>
                  </a:lnTo>
                  <a:lnTo>
                    <a:pt x="533296" y="97392"/>
                  </a:lnTo>
                  <a:lnTo>
                    <a:pt x="581152" y="85393"/>
                  </a:lnTo>
                  <a:lnTo>
                    <a:pt x="629623" y="75723"/>
                  </a:lnTo>
                  <a:lnTo>
                    <a:pt x="678607" y="68410"/>
                  </a:lnTo>
                  <a:lnTo>
                    <a:pt x="728006" y="63484"/>
                  </a:lnTo>
                  <a:lnTo>
                    <a:pt x="777718" y="60973"/>
                  </a:lnTo>
                  <a:lnTo>
                    <a:pt x="826798" y="60747"/>
                  </a:lnTo>
                  <a:lnTo>
                    <a:pt x="875613" y="62644"/>
                  </a:lnTo>
                  <a:lnTo>
                    <a:pt x="924066" y="66698"/>
                  </a:lnTo>
                  <a:lnTo>
                    <a:pt x="972062" y="72940"/>
                  </a:lnTo>
                  <a:lnTo>
                    <a:pt x="1019504" y="81405"/>
                  </a:lnTo>
                  <a:lnTo>
                    <a:pt x="1066297" y="92124"/>
                  </a:lnTo>
                  <a:lnTo>
                    <a:pt x="1112345" y="105131"/>
                  </a:lnTo>
                  <a:lnTo>
                    <a:pt x="1157552" y="120458"/>
                  </a:lnTo>
                  <a:lnTo>
                    <a:pt x="1201821" y="138139"/>
                  </a:lnTo>
                  <a:lnTo>
                    <a:pt x="1245056" y="158206"/>
                  </a:lnTo>
                  <a:lnTo>
                    <a:pt x="1287163" y="180693"/>
                  </a:lnTo>
                  <a:lnTo>
                    <a:pt x="1328044" y="205631"/>
                  </a:lnTo>
                  <a:lnTo>
                    <a:pt x="1367603" y="233053"/>
                  </a:lnTo>
                  <a:lnTo>
                    <a:pt x="1559333" y="430101"/>
                  </a:lnTo>
                  <a:lnTo>
                    <a:pt x="1665806" y="630959"/>
                  </a:lnTo>
                  <a:lnTo>
                    <a:pt x="1711638" y="787077"/>
                  </a:lnTo>
                  <a:lnTo>
                    <a:pt x="1721445" y="849905"/>
                  </a:lnTo>
                  <a:lnTo>
                    <a:pt x="1670639" y="786372"/>
                  </a:lnTo>
                  <a:lnTo>
                    <a:pt x="1517554" y="645368"/>
                  </a:lnTo>
                  <a:lnTo>
                    <a:pt x="1261189" y="501288"/>
                  </a:lnTo>
                  <a:lnTo>
                    <a:pt x="900544" y="428527"/>
                  </a:lnTo>
                  <a:lnTo>
                    <a:pt x="847436" y="429395"/>
                  </a:lnTo>
                  <a:lnTo>
                    <a:pt x="795106" y="434837"/>
                  </a:lnTo>
                  <a:lnTo>
                    <a:pt x="743602" y="444344"/>
                  </a:lnTo>
                  <a:lnTo>
                    <a:pt x="692975" y="457408"/>
                  </a:lnTo>
                  <a:lnTo>
                    <a:pt x="643273" y="473520"/>
                  </a:lnTo>
                  <a:lnTo>
                    <a:pt x="594548" y="492170"/>
                  </a:lnTo>
                  <a:lnTo>
                    <a:pt x="718627" y="656600"/>
                  </a:lnTo>
                  <a:lnTo>
                    <a:pt x="0" y="753383"/>
                  </a:lnTo>
                  <a:lnTo>
                    <a:pt x="223142" y="0"/>
                  </a:lnTo>
                  <a:lnTo>
                    <a:pt x="350008" y="168115"/>
                  </a:lnTo>
                  <a:close/>
                </a:path>
              </a:pathLst>
            </a:custGeom>
            <a:ln w="48142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pPr defTabSz="1175644"/>
              <a:endParaRPr sz="231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322767" y="2754745"/>
              <a:ext cx="1721485" cy="850265"/>
            </a:xfrm>
            <a:custGeom>
              <a:avLst/>
              <a:gdLst/>
              <a:ahLst/>
              <a:cxnLst/>
              <a:rect l="l" t="t" r="r" b="b"/>
              <a:pathLst>
                <a:path w="1721485" h="850264">
                  <a:moveTo>
                    <a:pt x="223146" y="0"/>
                  </a:moveTo>
                  <a:lnTo>
                    <a:pt x="0" y="753379"/>
                  </a:lnTo>
                  <a:lnTo>
                    <a:pt x="718625" y="656600"/>
                  </a:lnTo>
                  <a:lnTo>
                    <a:pt x="594547" y="492170"/>
                  </a:lnTo>
                  <a:lnTo>
                    <a:pt x="643272" y="473520"/>
                  </a:lnTo>
                  <a:lnTo>
                    <a:pt x="692973" y="457409"/>
                  </a:lnTo>
                  <a:lnTo>
                    <a:pt x="743601" y="444345"/>
                  </a:lnTo>
                  <a:lnTo>
                    <a:pt x="795105" y="434838"/>
                  </a:lnTo>
                  <a:lnTo>
                    <a:pt x="847436" y="429397"/>
                  </a:lnTo>
                  <a:lnTo>
                    <a:pt x="900544" y="428529"/>
                  </a:lnTo>
                  <a:lnTo>
                    <a:pt x="1261186" y="501292"/>
                  </a:lnTo>
                  <a:lnTo>
                    <a:pt x="1517549" y="645372"/>
                  </a:lnTo>
                  <a:lnTo>
                    <a:pt x="1670632" y="786376"/>
                  </a:lnTo>
                  <a:lnTo>
                    <a:pt x="1721438" y="849909"/>
                  </a:lnTo>
                  <a:lnTo>
                    <a:pt x="1711631" y="787081"/>
                  </a:lnTo>
                  <a:lnTo>
                    <a:pt x="1665800" y="630964"/>
                  </a:lnTo>
                  <a:lnTo>
                    <a:pt x="1559329" y="430107"/>
                  </a:lnTo>
                  <a:lnTo>
                    <a:pt x="1367600" y="233060"/>
                  </a:lnTo>
                  <a:lnTo>
                    <a:pt x="1328041" y="205637"/>
                  </a:lnTo>
                  <a:lnTo>
                    <a:pt x="1287160" y="180698"/>
                  </a:lnTo>
                  <a:lnTo>
                    <a:pt x="1245054" y="158212"/>
                  </a:lnTo>
                  <a:lnTo>
                    <a:pt x="1201819" y="138144"/>
                  </a:lnTo>
                  <a:lnTo>
                    <a:pt x="1157550" y="120463"/>
                  </a:lnTo>
                  <a:lnTo>
                    <a:pt x="1112344" y="105135"/>
                  </a:lnTo>
                  <a:lnTo>
                    <a:pt x="1066297" y="92128"/>
                  </a:lnTo>
                  <a:lnTo>
                    <a:pt x="1019504" y="81408"/>
                  </a:lnTo>
                  <a:lnTo>
                    <a:pt x="972062" y="72944"/>
                  </a:lnTo>
                  <a:lnTo>
                    <a:pt x="924066" y="66701"/>
                  </a:lnTo>
                  <a:lnTo>
                    <a:pt x="875613" y="62647"/>
                  </a:lnTo>
                  <a:lnTo>
                    <a:pt x="826798" y="60750"/>
                  </a:lnTo>
                  <a:lnTo>
                    <a:pt x="777718" y="60976"/>
                  </a:lnTo>
                  <a:lnTo>
                    <a:pt x="728006" y="63487"/>
                  </a:lnTo>
                  <a:lnTo>
                    <a:pt x="678608" y="68412"/>
                  </a:lnTo>
                  <a:lnTo>
                    <a:pt x="629624" y="75724"/>
                  </a:lnTo>
                  <a:lnTo>
                    <a:pt x="581154" y="85395"/>
                  </a:lnTo>
                  <a:lnTo>
                    <a:pt x="533298" y="97394"/>
                  </a:lnTo>
                  <a:lnTo>
                    <a:pt x="486155" y="111694"/>
                  </a:lnTo>
                  <a:lnTo>
                    <a:pt x="439827" y="128267"/>
                  </a:lnTo>
                  <a:lnTo>
                    <a:pt x="394412" y="147084"/>
                  </a:lnTo>
                  <a:lnTo>
                    <a:pt x="350010" y="168116"/>
                  </a:lnTo>
                  <a:lnTo>
                    <a:pt x="223146" y="0"/>
                  </a:lnTo>
                  <a:close/>
                </a:path>
              </a:pathLst>
            </a:custGeom>
            <a:solidFill>
              <a:srgbClr val="F5821F"/>
            </a:solidFill>
          </p:spPr>
          <p:txBody>
            <a:bodyPr wrap="square" lIns="0" tIns="0" rIns="0" bIns="0" rtlCol="0"/>
            <a:lstStyle/>
            <a:p>
              <a:pPr defTabSz="1175644"/>
              <a:endParaRPr sz="231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509186" y="2892755"/>
              <a:ext cx="1104900" cy="396875"/>
            </a:xfrm>
            <a:custGeom>
              <a:avLst/>
              <a:gdLst/>
              <a:ahLst/>
              <a:cxnLst/>
              <a:rect l="l" t="t" r="r" b="b"/>
              <a:pathLst>
                <a:path w="1104900" h="396875">
                  <a:moveTo>
                    <a:pt x="51080" y="222760"/>
                  </a:moveTo>
                  <a:lnTo>
                    <a:pt x="0" y="243363"/>
                  </a:lnTo>
                  <a:lnTo>
                    <a:pt x="99893" y="327541"/>
                  </a:lnTo>
                  <a:lnTo>
                    <a:pt x="127692" y="396474"/>
                  </a:lnTo>
                  <a:lnTo>
                    <a:pt x="176579" y="376754"/>
                  </a:lnTo>
                  <a:lnTo>
                    <a:pt x="148770" y="307825"/>
                  </a:lnTo>
                  <a:lnTo>
                    <a:pt x="152518" y="271829"/>
                  </a:lnTo>
                  <a:lnTo>
                    <a:pt x="106970" y="271829"/>
                  </a:lnTo>
                  <a:lnTo>
                    <a:pt x="51080" y="222760"/>
                  </a:lnTo>
                  <a:close/>
                </a:path>
                <a:path w="1104900" h="396875">
                  <a:moveTo>
                    <a:pt x="162298" y="177897"/>
                  </a:moveTo>
                  <a:lnTo>
                    <a:pt x="113165" y="197716"/>
                  </a:lnTo>
                  <a:lnTo>
                    <a:pt x="106970" y="271829"/>
                  </a:lnTo>
                  <a:lnTo>
                    <a:pt x="152518" y="271829"/>
                  </a:lnTo>
                  <a:lnTo>
                    <a:pt x="162298" y="177897"/>
                  </a:lnTo>
                  <a:close/>
                </a:path>
                <a:path w="1104900" h="396875">
                  <a:moveTo>
                    <a:pt x="302597" y="123062"/>
                  </a:moveTo>
                  <a:lnTo>
                    <a:pt x="182930" y="168728"/>
                  </a:lnTo>
                  <a:lnTo>
                    <a:pt x="250588" y="346021"/>
                  </a:lnTo>
                  <a:lnTo>
                    <a:pt x="371246" y="299974"/>
                  </a:lnTo>
                  <a:lnTo>
                    <a:pt x="366611" y="287827"/>
                  </a:lnTo>
                  <a:lnTo>
                    <a:pt x="284802" y="287827"/>
                  </a:lnTo>
                  <a:lnTo>
                    <a:pt x="273337" y="257782"/>
                  </a:lnTo>
                  <a:lnTo>
                    <a:pt x="333907" y="234669"/>
                  </a:lnTo>
                  <a:lnTo>
                    <a:pt x="328069" y="219373"/>
                  </a:lnTo>
                  <a:lnTo>
                    <a:pt x="258677" y="219373"/>
                  </a:lnTo>
                  <a:lnTo>
                    <a:pt x="247776" y="190807"/>
                  </a:lnTo>
                  <a:lnTo>
                    <a:pt x="318197" y="163932"/>
                  </a:lnTo>
                  <a:lnTo>
                    <a:pt x="302597" y="123062"/>
                  </a:lnTo>
                  <a:close/>
                </a:path>
                <a:path w="1104900" h="396875">
                  <a:moveTo>
                    <a:pt x="404834" y="94373"/>
                  </a:moveTo>
                  <a:lnTo>
                    <a:pt x="351572" y="107345"/>
                  </a:lnTo>
                  <a:lnTo>
                    <a:pt x="396464" y="291722"/>
                  </a:lnTo>
                  <a:lnTo>
                    <a:pt x="443580" y="280245"/>
                  </a:lnTo>
                  <a:lnTo>
                    <a:pt x="417455" y="172954"/>
                  </a:lnTo>
                  <a:lnTo>
                    <a:pt x="530299" y="172954"/>
                  </a:lnTo>
                  <a:lnTo>
                    <a:pt x="530081" y="172058"/>
                  </a:lnTo>
                  <a:lnTo>
                    <a:pt x="480171" y="172058"/>
                  </a:lnTo>
                  <a:lnTo>
                    <a:pt x="404834" y="94373"/>
                  </a:lnTo>
                  <a:close/>
                </a:path>
                <a:path w="1104900" h="396875">
                  <a:moveTo>
                    <a:pt x="356209" y="260572"/>
                  </a:moveTo>
                  <a:lnTo>
                    <a:pt x="284802" y="287827"/>
                  </a:lnTo>
                  <a:lnTo>
                    <a:pt x="366611" y="287827"/>
                  </a:lnTo>
                  <a:lnTo>
                    <a:pt x="356209" y="260572"/>
                  </a:lnTo>
                  <a:close/>
                </a:path>
                <a:path w="1104900" h="396875">
                  <a:moveTo>
                    <a:pt x="530299" y="172954"/>
                  </a:moveTo>
                  <a:lnTo>
                    <a:pt x="417455" y="172954"/>
                  </a:lnTo>
                  <a:lnTo>
                    <a:pt x="507088" y="264787"/>
                  </a:lnTo>
                  <a:lnTo>
                    <a:pt x="550108" y="254311"/>
                  </a:lnTo>
                  <a:lnTo>
                    <a:pt x="530299" y="172954"/>
                  </a:lnTo>
                  <a:close/>
                </a:path>
                <a:path w="1104900" h="396875">
                  <a:moveTo>
                    <a:pt x="319247" y="196258"/>
                  </a:moveTo>
                  <a:lnTo>
                    <a:pt x="258677" y="219373"/>
                  </a:lnTo>
                  <a:lnTo>
                    <a:pt x="328069" y="219373"/>
                  </a:lnTo>
                  <a:lnTo>
                    <a:pt x="319247" y="196258"/>
                  </a:lnTo>
                  <a:close/>
                </a:path>
                <a:path w="1104900" h="396875">
                  <a:moveTo>
                    <a:pt x="505216" y="69933"/>
                  </a:moveTo>
                  <a:lnTo>
                    <a:pt x="458102" y="81403"/>
                  </a:lnTo>
                  <a:lnTo>
                    <a:pt x="480171" y="172058"/>
                  </a:lnTo>
                  <a:lnTo>
                    <a:pt x="530081" y="172058"/>
                  </a:lnTo>
                  <a:lnTo>
                    <a:pt x="505216" y="69933"/>
                  </a:lnTo>
                  <a:close/>
                </a:path>
                <a:path w="1104900" h="396875">
                  <a:moveTo>
                    <a:pt x="621089" y="57053"/>
                  </a:moveTo>
                  <a:lnTo>
                    <a:pt x="568659" y="62489"/>
                  </a:lnTo>
                  <a:lnTo>
                    <a:pt x="588225" y="251240"/>
                  </a:lnTo>
                  <a:lnTo>
                    <a:pt x="640659" y="245804"/>
                  </a:lnTo>
                  <a:lnTo>
                    <a:pt x="621089" y="57053"/>
                  </a:lnTo>
                  <a:close/>
                </a:path>
                <a:path w="1104900" h="396875">
                  <a:moveTo>
                    <a:pt x="588679" y="0"/>
                  </a:moveTo>
                  <a:lnTo>
                    <a:pt x="576854" y="3205"/>
                  </a:lnTo>
                  <a:lnTo>
                    <a:pt x="568342" y="9593"/>
                  </a:lnTo>
                  <a:lnTo>
                    <a:pt x="563469" y="18485"/>
                  </a:lnTo>
                  <a:lnTo>
                    <a:pt x="562560" y="29203"/>
                  </a:lnTo>
                  <a:lnTo>
                    <a:pt x="565647" y="39509"/>
                  </a:lnTo>
                  <a:lnTo>
                    <a:pt x="572241" y="47214"/>
                  </a:lnTo>
                  <a:lnTo>
                    <a:pt x="581883" y="51719"/>
                  </a:lnTo>
                  <a:lnTo>
                    <a:pt x="594114" y="52426"/>
                  </a:lnTo>
                  <a:lnTo>
                    <a:pt x="605936" y="49223"/>
                  </a:lnTo>
                  <a:lnTo>
                    <a:pt x="614447" y="42835"/>
                  </a:lnTo>
                  <a:lnTo>
                    <a:pt x="619321" y="33943"/>
                  </a:lnTo>
                  <a:lnTo>
                    <a:pt x="620232" y="23227"/>
                  </a:lnTo>
                  <a:lnTo>
                    <a:pt x="617142" y="12923"/>
                  </a:lnTo>
                  <a:lnTo>
                    <a:pt x="610548" y="5218"/>
                  </a:lnTo>
                  <a:lnTo>
                    <a:pt x="600908" y="711"/>
                  </a:lnTo>
                  <a:lnTo>
                    <a:pt x="588679" y="0"/>
                  </a:lnTo>
                  <a:close/>
                </a:path>
                <a:path w="1104900" h="396875">
                  <a:moveTo>
                    <a:pt x="686375" y="51112"/>
                  </a:moveTo>
                  <a:lnTo>
                    <a:pt x="678574" y="240714"/>
                  </a:lnTo>
                  <a:lnTo>
                    <a:pt x="799711" y="245700"/>
                  </a:lnTo>
                  <a:lnTo>
                    <a:pt x="801507" y="201985"/>
                  </a:lnTo>
                  <a:lnTo>
                    <a:pt x="733042" y="199170"/>
                  </a:lnTo>
                  <a:lnTo>
                    <a:pt x="739043" y="53280"/>
                  </a:lnTo>
                  <a:lnTo>
                    <a:pt x="686375" y="51112"/>
                  </a:lnTo>
                  <a:close/>
                </a:path>
                <a:path w="1104900" h="396875">
                  <a:moveTo>
                    <a:pt x="841089" y="58362"/>
                  </a:moveTo>
                  <a:lnTo>
                    <a:pt x="822866" y="247248"/>
                  </a:lnTo>
                  <a:lnTo>
                    <a:pt x="875328" y="252309"/>
                  </a:lnTo>
                  <a:lnTo>
                    <a:pt x="893555" y="63428"/>
                  </a:lnTo>
                  <a:lnTo>
                    <a:pt x="841089" y="58362"/>
                  </a:lnTo>
                  <a:close/>
                </a:path>
                <a:path w="1104900" h="396875">
                  <a:moveTo>
                    <a:pt x="873093" y="1079"/>
                  </a:moveTo>
                  <a:lnTo>
                    <a:pt x="860868" y="1879"/>
                  </a:lnTo>
                  <a:lnTo>
                    <a:pt x="851259" y="6454"/>
                  </a:lnTo>
                  <a:lnTo>
                    <a:pt x="844720" y="14204"/>
                  </a:lnTo>
                  <a:lnTo>
                    <a:pt x="841705" y="24530"/>
                  </a:lnTo>
                  <a:lnTo>
                    <a:pt x="842689" y="35242"/>
                  </a:lnTo>
                  <a:lnTo>
                    <a:pt x="847625" y="44100"/>
                  </a:lnTo>
                  <a:lnTo>
                    <a:pt x="856184" y="50428"/>
                  </a:lnTo>
                  <a:lnTo>
                    <a:pt x="868034" y="53547"/>
                  </a:lnTo>
                  <a:lnTo>
                    <a:pt x="880255" y="52749"/>
                  </a:lnTo>
                  <a:lnTo>
                    <a:pt x="889863" y="48174"/>
                  </a:lnTo>
                  <a:lnTo>
                    <a:pt x="896401" y="40424"/>
                  </a:lnTo>
                  <a:lnTo>
                    <a:pt x="899416" y="30100"/>
                  </a:lnTo>
                  <a:lnTo>
                    <a:pt x="898431" y="19388"/>
                  </a:lnTo>
                  <a:lnTo>
                    <a:pt x="893495" y="10530"/>
                  </a:lnTo>
                  <a:lnTo>
                    <a:pt x="884938" y="4201"/>
                  </a:lnTo>
                  <a:lnTo>
                    <a:pt x="873093" y="1079"/>
                  </a:lnTo>
                  <a:close/>
                </a:path>
                <a:path w="1104900" h="396875">
                  <a:moveTo>
                    <a:pt x="1047479" y="193715"/>
                  </a:moveTo>
                  <a:lnTo>
                    <a:pt x="995269" y="193715"/>
                  </a:lnTo>
                  <a:lnTo>
                    <a:pt x="1016820" y="273373"/>
                  </a:lnTo>
                  <a:lnTo>
                    <a:pt x="1073556" y="283997"/>
                  </a:lnTo>
                  <a:lnTo>
                    <a:pt x="1047479" y="193715"/>
                  </a:lnTo>
                  <a:close/>
                </a:path>
                <a:path w="1104900" h="396875">
                  <a:moveTo>
                    <a:pt x="948387" y="67500"/>
                  </a:moveTo>
                  <a:lnTo>
                    <a:pt x="913456" y="254020"/>
                  </a:lnTo>
                  <a:lnTo>
                    <a:pt x="965271" y="263721"/>
                  </a:lnTo>
                  <a:lnTo>
                    <a:pt x="974973" y="211910"/>
                  </a:lnTo>
                  <a:lnTo>
                    <a:pt x="995269" y="193715"/>
                  </a:lnTo>
                  <a:lnTo>
                    <a:pt x="1047479" y="193715"/>
                  </a:lnTo>
                  <a:lnTo>
                    <a:pt x="1036792" y="156715"/>
                  </a:lnTo>
                  <a:lnTo>
                    <a:pt x="1051062" y="144035"/>
                  </a:lnTo>
                  <a:lnTo>
                    <a:pt x="987685" y="144035"/>
                  </a:lnTo>
                  <a:lnTo>
                    <a:pt x="1000198" y="77202"/>
                  </a:lnTo>
                  <a:lnTo>
                    <a:pt x="948387" y="67500"/>
                  </a:lnTo>
                  <a:close/>
                </a:path>
                <a:path w="1104900" h="396875">
                  <a:moveTo>
                    <a:pt x="1045274" y="85643"/>
                  </a:moveTo>
                  <a:lnTo>
                    <a:pt x="987685" y="144035"/>
                  </a:lnTo>
                  <a:lnTo>
                    <a:pt x="1051062" y="144035"/>
                  </a:lnTo>
                  <a:lnTo>
                    <a:pt x="1104336" y="96700"/>
                  </a:lnTo>
                  <a:lnTo>
                    <a:pt x="1045274" y="856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175644"/>
              <a:endParaRPr sz="2314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 rot="21300000">
            <a:off x="6717840" y="5593741"/>
            <a:ext cx="3844976" cy="285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1175644">
              <a:lnSpc>
                <a:spcPts val="2199"/>
              </a:lnSpc>
            </a:pPr>
            <a:r>
              <a:rPr sz="2186" b="1" spc="167" dirty="0">
                <a:solidFill>
                  <a:srgbClr val="231F20"/>
                </a:solidFill>
                <a:latin typeface="Calibri"/>
                <a:cs typeface="Calibri"/>
              </a:rPr>
              <a:t>ağrı</a:t>
            </a:r>
            <a:r>
              <a:rPr sz="2186" b="1" spc="-5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279" b="1" spc="144" baseline="1633" dirty="0">
                <a:solidFill>
                  <a:srgbClr val="231F20"/>
                </a:solidFill>
                <a:latin typeface="Calibri"/>
                <a:cs typeface="Calibri"/>
              </a:rPr>
              <a:t>və</a:t>
            </a:r>
            <a:r>
              <a:rPr sz="3279" b="1" spc="-67" baseline="163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279" b="1" spc="183" baseline="1633" dirty="0">
                <a:solidFill>
                  <a:srgbClr val="231F20"/>
                </a:solidFill>
                <a:latin typeface="Calibri"/>
                <a:cs typeface="Calibri"/>
              </a:rPr>
              <a:t>iltihab</a:t>
            </a:r>
            <a:r>
              <a:rPr sz="3279" b="1" spc="-67" baseline="163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279" b="1" spc="174" baseline="3267" dirty="0">
                <a:solidFill>
                  <a:srgbClr val="231F20"/>
                </a:solidFill>
                <a:latin typeface="Calibri"/>
                <a:cs typeface="Calibri"/>
              </a:rPr>
              <a:t>əlamətlərindən</a:t>
            </a:r>
            <a:endParaRPr sz="3279" baseline="326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 rot="21300000">
            <a:off x="7673793" y="5804037"/>
            <a:ext cx="2882187" cy="4004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1175644">
              <a:lnSpc>
                <a:spcPts val="3060"/>
              </a:lnSpc>
            </a:pPr>
            <a:r>
              <a:rPr sz="3021" b="1" i="1" spc="354" dirty="0">
                <a:solidFill>
                  <a:srgbClr val="ED1C24"/>
                </a:solidFill>
                <a:latin typeface="Calibri"/>
                <a:cs typeface="Calibri"/>
              </a:rPr>
              <a:t>AZAD</a:t>
            </a:r>
            <a:r>
              <a:rPr sz="3021" b="1" i="1" spc="-129" dirty="0">
                <a:solidFill>
                  <a:srgbClr val="ED1C24"/>
                </a:solidFill>
                <a:latin typeface="Calibri"/>
                <a:cs typeface="Calibri"/>
              </a:rPr>
              <a:t> </a:t>
            </a:r>
            <a:r>
              <a:rPr sz="4532" b="1" i="1" spc="386" baseline="1182" dirty="0">
                <a:solidFill>
                  <a:srgbClr val="ED1C24"/>
                </a:solidFill>
                <a:latin typeface="Calibri"/>
                <a:cs typeface="Calibri"/>
              </a:rPr>
              <a:t>EDƏCƏK!</a:t>
            </a:r>
            <a:endParaRPr sz="4532" baseline="1182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911626" y="1645261"/>
            <a:ext cx="3267347" cy="940084"/>
          </a:xfrm>
          <a:prstGeom prst="rect">
            <a:avLst/>
          </a:prstGeom>
        </p:spPr>
        <p:txBody>
          <a:bodyPr vert="horz" wrap="square" lIns="0" tIns="89807" rIns="0" bIns="0" rtlCol="0">
            <a:spAutoFit/>
          </a:bodyPr>
          <a:lstStyle/>
          <a:p>
            <a:pPr marL="16328" marR="6531" algn="ctr">
              <a:lnSpc>
                <a:spcPts val="3291"/>
              </a:lnSpc>
              <a:spcBef>
                <a:spcPts val="707"/>
              </a:spcBef>
            </a:pPr>
            <a:r>
              <a:rPr spc="276" dirty="0"/>
              <a:t>Ağrı </a:t>
            </a:r>
            <a:r>
              <a:rPr spc="129" dirty="0"/>
              <a:t>və </a:t>
            </a:r>
            <a:r>
              <a:rPr spc="174" dirty="0"/>
              <a:t>iltihab </a:t>
            </a:r>
            <a:r>
              <a:rPr spc="180" dirty="0"/>
              <a:t> </a:t>
            </a:r>
            <a:r>
              <a:rPr spc="262" dirty="0"/>
              <a:t>sizi</a:t>
            </a:r>
            <a:r>
              <a:rPr spc="-71" dirty="0"/>
              <a:t> </a:t>
            </a:r>
            <a:r>
              <a:rPr spc="135" dirty="0"/>
              <a:t>narahat</a:t>
            </a:r>
            <a:r>
              <a:rPr spc="-71" dirty="0"/>
              <a:t> </a:t>
            </a:r>
            <a:r>
              <a:rPr spc="129" dirty="0"/>
              <a:t>edir?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F2FEF1-5576-11A2-DCE4-327F9FFC4F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09" t="7844" r="20771" b="6525"/>
          <a:stretch/>
        </p:blipFill>
        <p:spPr>
          <a:xfrm>
            <a:off x="526529" y="2376184"/>
            <a:ext cx="1488259" cy="3027445"/>
          </a:xfrm>
          <a:prstGeom prst="rect">
            <a:avLst/>
          </a:prstGeom>
        </p:spPr>
      </p:pic>
      <p:pic>
        <p:nvPicPr>
          <p:cNvPr id="16" name="object 6">
            <a:extLst>
              <a:ext uri="{FF2B5EF4-FFF2-40B4-BE49-F238E27FC236}">
                <a16:creationId xmlns:a16="http://schemas.microsoft.com/office/drawing/2014/main" id="{E517D641-C556-D31F-881A-25A9C65E47B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55712" y="3871481"/>
            <a:ext cx="1991212" cy="200017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D7CD0FD-CAC8-4724-AAF8-158EAEB71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17" y="6501875"/>
            <a:ext cx="1394768" cy="18753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53067" y="6571160"/>
            <a:ext cx="4972866" cy="202474"/>
            <a:chOff x="535261" y="5010167"/>
            <a:chExt cx="3867785" cy="1574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5261" y="5010167"/>
              <a:ext cx="3851777" cy="15735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392903" y="5060459"/>
              <a:ext cx="9525" cy="10160"/>
            </a:xfrm>
            <a:custGeom>
              <a:avLst/>
              <a:gdLst/>
              <a:ahLst/>
              <a:cxnLst/>
              <a:rect l="l" t="t" r="r" b="b"/>
              <a:pathLst>
                <a:path w="9525" h="10160">
                  <a:moveTo>
                    <a:pt x="6149" y="0"/>
                  </a:moveTo>
                  <a:lnTo>
                    <a:pt x="4726" y="0"/>
                  </a:lnTo>
                  <a:lnTo>
                    <a:pt x="3355" y="0"/>
                  </a:lnTo>
                  <a:lnTo>
                    <a:pt x="2225" y="467"/>
                  </a:lnTo>
                  <a:lnTo>
                    <a:pt x="447" y="2350"/>
                  </a:lnTo>
                  <a:lnTo>
                    <a:pt x="0" y="3481"/>
                  </a:lnTo>
                  <a:lnTo>
                    <a:pt x="0" y="6120"/>
                  </a:lnTo>
                  <a:lnTo>
                    <a:pt x="447" y="7264"/>
                  </a:lnTo>
                  <a:lnTo>
                    <a:pt x="2225" y="9193"/>
                  </a:lnTo>
                  <a:lnTo>
                    <a:pt x="3355" y="9676"/>
                  </a:lnTo>
                  <a:lnTo>
                    <a:pt x="6149" y="9676"/>
                  </a:lnTo>
                  <a:lnTo>
                    <a:pt x="7305" y="9193"/>
                  </a:lnTo>
                  <a:lnTo>
                    <a:pt x="9083" y="7264"/>
                  </a:lnTo>
                  <a:lnTo>
                    <a:pt x="9526" y="6120"/>
                  </a:lnTo>
                  <a:lnTo>
                    <a:pt x="9526" y="3481"/>
                  </a:lnTo>
                  <a:lnTo>
                    <a:pt x="9083" y="2350"/>
                  </a:lnTo>
                  <a:lnTo>
                    <a:pt x="7305" y="467"/>
                  </a:lnTo>
                  <a:lnTo>
                    <a:pt x="6149" y="0"/>
                  </a:lnTo>
                  <a:close/>
                </a:path>
              </a:pathLst>
            </a:custGeom>
            <a:solidFill>
              <a:srgbClr val="676767"/>
            </a:solidFill>
          </p:spPr>
          <p:txBody>
            <a:bodyPr wrap="square" lIns="0" tIns="0" rIns="0" bIns="0" rtlCol="0"/>
            <a:lstStyle/>
            <a:p>
              <a:endParaRPr sz="2314"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8013686" y="4017559"/>
            <a:ext cx="4181747" cy="2526846"/>
            <a:chOff x="4307820" y="3061408"/>
            <a:chExt cx="3252470" cy="196532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07820" y="3061408"/>
              <a:ext cx="3252178" cy="19650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79893" y="4624585"/>
              <a:ext cx="1822410" cy="275299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2942755" y="523279"/>
            <a:ext cx="46536" cy="151856"/>
          </a:xfrm>
          <a:custGeom>
            <a:avLst/>
            <a:gdLst/>
            <a:ahLst/>
            <a:cxnLst/>
            <a:rect l="l" t="t" r="r" b="b"/>
            <a:pathLst>
              <a:path w="36194" h="118109">
                <a:moveTo>
                  <a:pt x="22781" y="81381"/>
                </a:moveTo>
                <a:lnTo>
                  <a:pt x="12570" y="81381"/>
                </a:lnTo>
                <a:lnTo>
                  <a:pt x="8380" y="83135"/>
                </a:lnTo>
                <a:lnTo>
                  <a:pt x="1673" y="90148"/>
                </a:lnTo>
                <a:lnTo>
                  <a:pt x="0" y="94414"/>
                </a:lnTo>
                <a:lnTo>
                  <a:pt x="0" y="104321"/>
                </a:lnTo>
                <a:lnTo>
                  <a:pt x="1673" y="108548"/>
                </a:lnTo>
                <a:lnTo>
                  <a:pt x="8380" y="115712"/>
                </a:lnTo>
                <a:lnTo>
                  <a:pt x="12570" y="117504"/>
                </a:lnTo>
                <a:lnTo>
                  <a:pt x="22781" y="117504"/>
                </a:lnTo>
                <a:lnTo>
                  <a:pt x="27086" y="115712"/>
                </a:lnTo>
                <a:lnTo>
                  <a:pt x="33944" y="108548"/>
                </a:lnTo>
                <a:lnTo>
                  <a:pt x="35661" y="104321"/>
                </a:lnTo>
                <a:lnTo>
                  <a:pt x="35661" y="94414"/>
                </a:lnTo>
                <a:lnTo>
                  <a:pt x="33944" y="90148"/>
                </a:lnTo>
                <a:lnTo>
                  <a:pt x="27086" y="83135"/>
                </a:lnTo>
                <a:lnTo>
                  <a:pt x="22781" y="81381"/>
                </a:lnTo>
                <a:close/>
              </a:path>
              <a:path w="36194" h="118109">
                <a:moveTo>
                  <a:pt x="22781" y="0"/>
                </a:moveTo>
                <a:lnTo>
                  <a:pt x="12570" y="0"/>
                </a:lnTo>
                <a:lnTo>
                  <a:pt x="8380" y="1753"/>
                </a:lnTo>
                <a:lnTo>
                  <a:pt x="1673" y="8766"/>
                </a:lnTo>
                <a:lnTo>
                  <a:pt x="0" y="13032"/>
                </a:lnTo>
                <a:lnTo>
                  <a:pt x="0" y="22940"/>
                </a:lnTo>
                <a:lnTo>
                  <a:pt x="1673" y="27166"/>
                </a:lnTo>
                <a:lnTo>
                  <a:pt x="8380" y="34330"/>
                </a:lnTo>
                <a:lnTo>
                  <a:pt x="12570" y="36118"/>
                </a:lnTo>
                <a:lnTo>
                  <a:pt x="22781" y="36118"/>
                </a:lnTo>
                <a:lnTo>
                  <a:pt x="27086" y="34330"/>
                </a:lnTo>
                <a:lnTo>
                  <a:pt x="33944" y="27166"/>
                </a:lnTo>
                <a:lnTo>
                  <a:pt x="35661" y="22940"/>
                </a:lnTo>
                <a:lnTo>
                  <a:pt x="35661" y="13032"/>
                </a:lnTo>
                <a:lnTo>
                  <a:pt x="33944" y="8766"/>
                </a:lnTo>
                <a:lnTo>
                  <a:pt x="27086" y="1753"/>
                </a:lnTo>
                <a:lnTo>
                  <a:pt x="22781" y="0"/>
                </a:lnTo>
                <a:close/>
              </a:path>
            </a:pathLst>
          </a:custGeom>
          <a:solidFill>
            <a:srgbClr val="EF6700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sp>
        <p:nvSpPr>
          <p:cNvPr id="27" name="object 27"/>
          <p:cNvSpPr/>
          <p:nvPr/>
        </p:nvSpPr>
        <p:spPr>
          <a:xfrm>
            <a:off x="2823517" y="312822"/>
            <a:ext cx="71028" cy="78377"/>
          </a:xfrm>
          <a:custGeom>
            <a:avLst/>
            <a:gdLst/>
            <a:ahLst/>
            <a:cxnLst/>
            <a:rect l="l" t="t" r="r" b="b"/>
            <a:pathLst>
              <a:path w="55244" h="60960">
                <a:moveTo>
                  <a:pt x="32802" y="0"/>
                </a:moveTo>
                <a:lnTo>
                  <a:pt x="22363" y="0"/>
                </a:lnTo>
                <a:lnTo>
                  <a:pt x="17675" y="1296"/>
                </a:lnTo>
                <a:lnTo>
                  <a:pt x="0" y="36198"/>
                </a:lnTo>
                <a:lnTo>
                  <a:pt x="1198" y="41379"/>
                </a:lnTo>
                <a:lnTo>
                  <a:pt x="5998" y="50523"/>
                </a:lnTo>
                <a:lnTo>
                  <a:pt x="9295" y="54086"/>
                </a:lnTo>
                <a:lnTo>
                  <a:pt x="17675" y="59192"/>
                </a:lnTo>
                <a:lnTo>
                  <a:pt x="22363" y="60465"/>
                </a:lnTo>
                <a:lnTo>
                  <a:pt x="32802" y="60465"/>
                </a:lnTo>
                <a:lnTo>
                  <a:pt x="37527" y="59192"/>
                </a:lnTo>
                <a:lnTo>
                  <a:pt x="45907" y="54086"/>
                </a:lnTo>
                <a:lnTo>
                  <a:pt x="46135" y="53839"/>
                </a:lnTo>
                <a:lnTo>
                  <a:pt x="23658" y="53839"/>
                </a:lnTo>
                <a:lnTo>
                  <a:pt x="20171" y="52884"/>
                </a:lnTo>
                <a:lnTo>
                  <a:pt x="14000" y="49075"/>
                </a:lnTo>
                <a:lnTo>
                  <a:pt x="11598" y="46349"/>
                </a:lnTo>
                <a:lnTo>
                  <a:pt x="8172" y="39265"/>
                </a:lnTo>
                <a:lnTo>
                  <a:pt x="7315" y="35129"/>
                </a:lnTo>
                <a:lnTo>
                  <a:pt x="7337" y="25492"/>
                </a:lnTo>
                <a:lnTo>
                  <a:pt x="23658" y="6631"/>
                </a:lnTo>
                <a:lnTo>
                  <a:pt x="46046" y="6631"/>
                </a:lnTo>
                <a:lnTo>
                  <a:pt x="45907" y="6480"/>
                </a:lnTo>
                <a:lnTo>
                  <a:pt x="37527" y="1296"/>
                </a:lnTo>
                <a:lnTo>
                  <a:pt x="32802" y="0"/>
                </a:lnTo>
                <a:close/>
              </a:path>
              <a:path w="55244" h="60960">
                <a:moveTo>
                  <a:pt x="46046" y="6631"/>
                </a:moveTo>
                <a:lnTo>
                  <a:pt x="31507" y="6631"/>
                </a:lnTo>
                <a:lnTo>
                  <a:pt x="35031" y="7603"/>
                </a:lnTo>
                <a:lnTo>
                  <a:pt x="41202" y="11488"/>
                </a:lnTo>
                <a:lnTo>
                  <a:pt x="43613" y="14253"/>
                </a:lnTo>
                <a:lnTo>
                  <a:pt x="47034" y="21319"/>
                </a:lnTo>
                <a:lnTo>
                  <a:pt x="47764" y="24880"/>
                </a:lnTo>
                <a:lnTo>
                  <a:pt x="47890" y="37454"/>
                </a:lnTo>
                <a:lnTo>
                  <a:pt x="46022" y="43168"/>
                </a:lnTo>
                <a:lnTo>
                  <a:pt x="38555" y="51704"/>
                </a:lnTo>
                <a:lnTo>
                  <a:pt x="33642" y="53839"/>
                </a:lnTo>
                <a:lnTo>
                  <a:pt x="46135" y="53839"/>
                </a:lnTo>
                <a:lnTo>
                  <a:pt x="49204" y="50505"/>
                </a:lnTo>
                <a:lnTo>
                  <a:pt x="54004" y="41285"/>
                </a:lnTo>
                <a:lnTo>
                  <a:pt x="55178" y="36198"/>
                </a:lnTo>
                <a:lnTo>
                  <a:pt x="55205" y="24502"/>
                </a:lnTo>
                <a:lnTo>
                  <a:pt x="54004" y="19300"/>
                </a:lnTo>
                <a:lnTo>
                  <a:pt x="49204" y="10079"/>
                </a:lnTo>
                <a:lnTo>
                  <a:pt x="46046" y="6631"/>
                </a:lnTo>
                <a:close/>
              </a:path>
              <a:path w="55244" h="60960">
                <a:moveTo>
                  <a:pt x="34631" y="13715"/>
                </a:moveTo>
                <a:lnTo>
                  <a:pt x="17258" y="13715"/>
                </a:lnTo>
                <a:lnTo>
                  <a:pt x="17258" y="45609"/>
                </a:lnTo>
                <a:lnTo>
                  <a:pt x="24116" y="45609"/>
                </a:lnTo>
                <a:lnTo>
                  <a:pt x="24116" y="33606"/>
                </a:lnTo>
                <a:lnTo>
                  <a:pt x="33691" y="33606"/>
                </a:lnTo>
                <a:lnTo>
                  <a:pt x="32918" y="32235"/>
                </a:lnTo>
                <a:lnTo>
                  <a:pt x="34747" y="31471"/>
                </a:lnTo>
                <a:lnTo>
                  <a:pt x="36230" y="30347"/>
                </a:lnTo>
                <a:lnTo>
                  <a:pt x="38208" y="27778"/>
                </a:lnTo>
                <a:lnTo>
                  <a:pt x="24116" y="27778"/>
                </a:lnTo>
                <a:lnTo>
                  <a:pt x="24116" y="19202"/>
                </a:lnTo>
                <a:lnTo>
                  <a:pt x="39089" y="19202"/>
                </a:lnTo>
                <a:lnTo>
                  <a:pt x="39089" y="16996"/>
                </a:lnTo>
                <a:lnTo>
                  <a:pt x="34631" y="13715"/>
                </a:lnTo>
                <a:close/>
              </a:path>
              <a:path w="55244" h="60960">
                <a:moveTo>
                  <a:pt x="33691" y="33606"/>
                </a:moveTo>
                <a:lnTo>
                  <a:pt x="26629" y="33606"/>
                </a:lnTo>
                <a:lnTo>
                  <a:pt x="32572" y="45609"/>
                </a:lnTo>
                <a:lnTo>
                  <a:pt x="40460" y="45609"/>
                </a:lnTo>
                <a:lnTo>
                  <a:pt x="33691" y="33606"/>
                </a:lnTo>
                <a:close/>
              </a:path>
              <a:path w="55244" h="60960">
                <a:moveTo>
                  <a:pt x="39089" y="19202"/>
                </a:moveTo>
                <a:lnTo>
                  <a:pt x="30363" y="19202"/>
                </a:lnTo>
                <a:lnTo>
                  <a:pt x="32003" y="20614"/>
                </a:lnTo>
                <a:lnTo>
                  <a:pt x="32003" y="24880"/>
                </a:lnTo>
                <a:lnTo>
                  <a:pt x="31564" y="25967"/>
                </a:lnTo>
                <a:lnTo>
                  <a:pt x="29811" y="27414"/>
                </a:lnTo>
                <a:lnTo>
                  <a:pt x="28648" y="27778"/>
                </a:lnTo>
                <a:lnTo>
                  <a:pt x="38208" y="27778"/>
                </a:lnTo>
                <a:lnTo>
                  <a:pt x="38516" y="27378"/>
                </a:lnTo>
                <a:lnTo>
                  <a:pt x="38971" y="25967"/>
                </a:lnTo>
                <a:lnTo>
                  <a:pt x="39089" y="19202"/>
                </a:lnTo>
                <a:close/>
              </a:path>
            </a:pathLst>
          </a:custGeom>
          <a:solidFill>
            <a:srgbClr val="EF6700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pic>
        <p:nvPicPr>
          <p:cNvPr id="40" name="object 4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3151" y="6333764"/>
            <a:ext cx="2421651" cy="204397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0384" y="6591707"/>
            <a:ext cx="2007228" cy="228662"/>
          </a:xfrm>
          <a:prstGeom prst="rect">
            <a:avLst/>
          </a:prstGeom>
        </p:spPr>
      </p:pic>
      <p:grpSp>
        <p:nvGrpSpPr>
          <p:cNvPr id="42" name="object 42"/>
          <p:cNvGrpSpPr/>
          <p:nvPr/>
        </p:nvGrpSpPr>
        <p:grpSpPr>
          <a:xfrm>
            <a:off x="6726375" y="2287139"/>
            <a:ext cx="397654" cy="182947"/>
            <a:chOff x="4268980" y="1761840"/>
            <a:chExt cx="245549" cy="105440"/>
          </a:xfrm>
        </p:grpSpPr>
        <p:pic>
          <p:nvPicPr>
            <p:cNvPr id="43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68980" y="1761973"/>
              <a:ext cx="71168" cy="10530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61179" y="1761840"/>
              <a:ext cx="153350" cy="105440"/>
            </a:xfrm>
            <a:prstGeom prst="rect">
              <a:avLst/>
            </a:prstGeom>
          </p:spPr>
        </p:pic>
      </p:grpSp>
      <p:sp>
        <p:nvSpPr>
          <p:cNvPr id="50" name="object 50"/>
          <p:cNvSpPr/>
          <p:nvPr/>
        </p:nvSpPr>
        <p:spPr>
          <a:xfrm>
            <a:off x="9820001" y="2359487"/>
            <a:ext cx="123635" cy="45719"/>
          </a:xfrm>
          <a:custGeom>
            <a:avLst/>
            <a:gdLst/>
            <a:ahLst/>
            <a:cxnLst/>
            <a:rect l="l" t="t" r="r" b="b"/>
            <a:pathLst>
              <a:path w="40004" h="11430">
                <a:moveTo>
                  <a:pt x="39474" y="0"/>
                </a:moveTo>
                <a:lnTo>
                  <a:pt x="0" y="0"/>
                </a:lnTo>
                <a:lnTo>
                  <a:pt x="0" y="11278"/>
                </a:lnTo>
                <a:lnTo>
                  <a:pt x="39474" y="11278"/>
                </a:lnTo>
                <a:lnTo>
                  <a:pt x="39474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pic>
        <p:nvPicPr>
          <p:cNvPr id="51" name="object 5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064817" y="2269458"/>
            <a:ext cx="316784" cy="262483"/>
          </a:xfrm>
          <a:prstGeom prst="rect">
            <a:avLst/>
          </a:prstGeom>
        </p:spPr>
      </p:pic>
      <p:sp>
        <p:nvSpPr>
          <p:cNvPr id="62" name="object 62"/>
          <p:cNvSpPr/>
          <p:nvPr/>
        </p:nvSpPr>
        <p:spPr>
          <a:xfrm>
            <a:off x="10607809" y="2809808"/>
            <a:ext cx="151794" cy="45719"/>
          </a:xfrm>
          <a:custGeom>
            <a:avLst/>
            <a:gdLst/>
            <a:ahLst/>
            <a:cxnLst/>
            <a:rect l="l" t="t" r="r" b="b"/>
            <a:pathLst>
              <a:path w="40004" h="11430">
                <a:moveTo>
                  <a:pt x="39474" y="0"/>
                </a:moveTo>
                <a:lnTo>
                  <a:pt x="0" y="0"/>
                </a:lnTo>
                <a:lnTo>
                  <a:pt x="0" y="11278"/>
                </a:lnTo>
                <a:lnTo>
                  <a:pt x="39474" y="11278"/>
                </a:lnTo>
                <a:lnTo>
                  <a:pt x="39474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 sz="2314"/>
          </a:p>
        </p:txBody>
      </p:sp>
      <p:grpSp>
        <p:nvGrpSpPr>
          <p:cNvPr id="63" name="object 63"/>
          <p:cNvGrpSpPr/>
          <p:nvPr/>
        </p:nvGrpSpPr>
        <p:grpSpPr>
          <a:xfrm>
            <a:off x="6716637" y="2737313"/>
            <a:ext cx="397660" cy="182715"/>
            <a:chOff x="4268980" y="2127600"/>
            <a:chExt cx="245745" cy="106045"/>
          </a:xfrm>
        </p:grpSpPr>
        <p:pic>
          <p:nvPicPr>
            <p:cNvPr id="64" name="object 6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68980" y="2127726"/>
              <a:ext cx="71168" cy="10530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61179" y="2127600"/>
              <a:ext cx="153349" cy="105432"/>
            </a:xfrm>
            <a:prstGeom prst="rect">
              <a:avLst/>
            </a:prstGeom>
          </p:spPr>
        </p:pic>
      </p:grpSp>
      <p:pic>
        <p:nvPicPr>
          <p:cNvPr id="66" name="object 6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824732" y="2737313"/>
            <a:ext cx="261368" cy="263436"/>
          </a:xfrm>
          <a:prstGeom prst="rect">
            <a:avLst/>
          </a:prstGeom>
        </p:spPr>
      </p:pic>
      <p:grpSp>
        <p:nvGrpSpPr>
          <p:cNvPr id="67" name="object 67"/>
          <p:cNvGrpSpPr/>
          <p:nvPr/>
        </p:nvGrpSpPr>
        <p:grpSpPr>
          <a:xfrm>
            <a:off x="835537" y="1371662"/>
            <a:ext cx="5703797" cy="3296727"/>
            <a:chOff x="543387" y="1498463"/>
            <a:chExt cx="3202940" cy="1999614"/>
          </a:xfrm>
        </p:grpSpPr>
        <p:sp>
          <p:nvSpPr>
            <p:cNvPr id="68" name="object 68"/>
            <p:cNvSpPr/>
            <p:nvPr/>
          </p:nvSpPr>
          <p:spPr>
            <a:xfrm>
              <a:off x="543387" y="1498463"/>
              <a:ext cx="3202940" cy="1999614"/>
            </a:xfrm>
            <a:custGeom>
              <a:avLst/>
              <a:gdLst/>
              <a:ahLst/>
              <a:cxnLst/>
              <a:rect l="l" t="t" r="r" b="b"/>
              <a:pathLst>
                <a:path w="3202940" h="1999614">
                  <a:moveTo>
                    <a:pt x="3166433" y="0"/>
                  </a:moveTo>
                  <a:lnTo>
                    <a:pt x="36000" y="0"/>
                  </a:lnTo>
                  <a:lnTo>
                    <a:pt x="22020" y="2841"/>
                  </a:lnTo>
                  <a:lnTo>
                    <a:pt x="10573" y="10577"/>
                  </a:lnTo>
                  <a:lnTo>
                    <a:pt x="2840" y="22025"/>
                  </a:lnTo>
                  <a:lnTo>
                    <a:pt x="0" y="36004"/>
                  </a:lnTo>
                  <a:lnTo>
                    <a:pt x="0" y="1963516"/>
                  </a:lnTo>
                  <a:lnTo>
                    <a:pt x="2840" y="1977493"/>
                  </a:lnTo>
                  <a:lnTo>
                    <a:pt x="10573" y="1988939"/>
                  </a:lnTo>
                  <a:lnTo>
                    <a:pt x="22020" y="1996672"/>
                  </a:lnTo>
                  <a:lnTo>
                    <a:pt x="36000" y="1999512"/>
                  </a:lnTo>
                  <a:lnTo>
                    <a:pt x="3166433" y="1999512"/>
                  </a:lnTo>
                  <a:lnTo>
                    <a:pt x="3180412" y="1996672"/>
                  </a:lnTo>
                  <a:lnTo>
                    <a:pt x="3191859" y="1988939"/>
                  </a:lnTo>
                  <a:lnTo>
                    <a:pt x="3199593" y="1977493"/>
                  </a:lnTo>
                  <a:lnTo>
                    <a:pt x="3202434" y="1963516"/>
                  </a:lnTo>
                  <a:lnTo>
                    <a:pt x="3202434" y="36004"/>
                  </a:lnTo>
                  <a:lnTo>
                    <a:pt x="3199593" y="22025"/>
                  </a:lnTo>
                  <a:lnTo>
                    <a:pt x="3191859" y="10577"/>
                  </a:lnTo>
                  <a:lnTo>
                    <a:pt x="3180412" y="2841"/>
                  </a:lnTo>
                  <a:lnTo>
                    <a:pt x="3166433" y="0"/>
                  </a:lnTo>
                  <a:close/>
                </a:path>
              </a:pathLst>
            </a:custGeom>
            <a:ln w="12701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endParaRPr sz="2314"/>
            </a:p>
          </p:txBody>
        </p:sp>
        <p:sp>
          <p:nvSpPr>
            <p:cNvPr id="69" name="object 69"/>
            <p:cNvSpPr/>
            <p:nvPr/>
          </p:nvSpPr>
          <p:spPr>
            <a:xfrm>
              <a:off x="581515" y="1530306"/>
              <a:ext cx="3128645" cy="1938020"/>
            </a:xfrm>
            <a:custGeom>
              <a:avLst/>
              <a:gdLst/>
              <a:ahLst/>
              <a:cxnLst/>
              <a:rect l="l" t="t" r="r" b="b"/>
              <a:pathLst>
                <a:path w="3128645" h="1938020">
                  <a:moveTo>
                    <a:pt x="3123727" y="0"/>
                  </a:moveTo>
                  <a:lnTo>
                    <a:pt x="3118611" y="0"/>
                  </a:lnTo>
                  <a:lnTo>
                    <a:pt x="4295" y="0"/>
                  </a:lnTo>
                  <a:lnTo>
                    <a:pt x="0" y="3553"/>
                  </a:lnTo>
                  <a:lnTo>
                    <a:pt x="0" y="1934441"/>
                  </a:lnTo>
                  <a:lnTo>
                    <a:pt x="4298" y="1937998"/>
                  </a:lnTo>
                  <a:lnTo>
                    <a:pt x="3123723" y="1937998"/>
                  </a:lnTo>
                  <a:lnTo>
                    <a:pt x="3128025" y="1934444"/>
                  </a:lnTo>
                  <a:lnTo>
                    <a:pt x="3128025" y="3553"/>
                  </a:lnTo>
                  <a:lnTo>
                    <a:pt x="31237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314" dirty="0"/>
            </a:p>
          </p:txBody>
        </p:sp>
        <p:sp>
          <p:nvSpPr>
            <p:cNvPr id="70" name="object 70"/>
            <p:cNvSpPr/>
            <p:nvPr/>
          </p:nvSpPr>
          <p:spPr>
            <a:xfrm>
              <a:off x="1048002" y="1698181"/>
              <a:ext cx="2557780" cy="3175"/>
            </a:xfrm>
            <a:custGeom>
              <a:avLst/>
              <a:gdLst/>
              <a:ahLst/>
              <a:cxnLst/>
              <a:rect l="l" t="t" r="r" b="b"/>
              <a:pathLst>
                <a:path w="2557779" h="3175">
                  <a:moveTo>
                    <a:pt x="0" y="3175"/>
                  </a:moveTo>
                  <a:lnTo>
                    <a:pt x="2557468" y="3175"/>
                  </a:lnTo>
                </a:path>
                <a:path w="2557779" h="3175">
                  <a:moveTo>
                    <a:pt x="0" y="0"/>
                  </a:moveTo>
                  <a:lnTo>
                    <a:pt x="2557468" y="0"/>
                  </a:lnTo>
                </a:path>
              </a:pathLst>
            </a:custGeom>
            <a:ln w="3837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endParaRPr sz="2314"/>
            </a:p>
          </p:txBody>
        </p:sp>
        <p:pic>
          <p:nvPicPr>
            <p:cNvPr id="71" name="object 7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8899" y="3034461"/>
              <a:ext cx="170877" cy="64721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31833" y="1661782"/>
              <a:ext cx="167944" cy="6472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8899" y="1699437"/>
              <a:ext cx="2776571" cy="1369202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1048002" y="3067175"/>
              <a:ext cx="2557780" cy="0"/>
            </a:xfrm>
            <a:custGeom>
              <a:avLst/>
              <a:gdLst/>
              <a:ahLst/>
              <a:cxnLst/>
              <a:rect l="l" t="t" r="r" b="b"/>
              <a:pathLst>
                <a:path w="2557779">
                  <a:moveTo>
                    <a:pt x="0" y="0"/>
                  </a:moveTo>
                  <a:lnTo>
                    <a:pt x="1478536" y="0"/>
                  </a:lnTo>
                  <a:lnTo>
                    <a:pt x="2237785" y="0"/>
                  </a:lnTo>
                  <a:lnTo>
                    <a:pt x="2517508" y="0"/>
                  </a:lnTo>
                  <a:lnTo>
                    <a:pt x="2557468" y="0"/>
                  </a:lnTo>
                </a:path>
              </a:pathLst>
            </a:custGeom>
            <a:ln w="12701">
              <a:solidFill>
                <a:srgbClr val="C4C4C5"/>
              </a:solidFill>
            </a:ln>
          </p:spPr>
          <p:txBody>
            <a:bodyPr wrap="square" lIns="0" tIns="0" rIns="0" bIns="0" rtlCol="0"/>
            <a:lstStyle/>
            <a:p>
              <a:endParaRPr sz="2314"/>
            </a:p>
          </p:txBody>
        </p:sp>
      </p:grpSp>
      <p:pic>
        <p:nvPicPr>
          <p:cNvPr id="78" name="object 7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485984" y="3636604"/>
            <a:ext cx="1336239" cy="1647150"/>
          </a:xfrm>
          <a:prstGeom prst="rect">
            <a:avLst/>
          </a:prstGeom>
        </p:spPr>
      </p:pic>
      <p:grpSp>
        <p:nvGrpSpPr>
          <p:cNvPr id="79" name="object 79"/>
          <p:cNvGrpSpPr/>
          <p:nvPr/>
        </p:nvGrpSpPr>
        <p:grpSpPr>
          <a:xfrm>
            <a:off x="8556167" y="3464817"/>
            <a:ext cx="993594" cy="164919"/>
            <a:chOff x="5250326" y="2765156"/>
            <a:chExt cx="772795" cy="128270"/>
          </a:xfrm>
        </p:grpSpPr>
        <p:pic>
          <p:nvPicPr>
            <p:cNvPr id="80" name="object 8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250326" y="2765156"/>
              <a:ext cx="380492" cy="128196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655355" y="2767823"/>
              <a:ext cx="276835" cy="122861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956725" y="2767823"/>
              <a:ext cx="65962" cy="122861"/>
            </a:xfrm>
            <a:prstGeom prst="rect">
              <a:avLst/>
            </a:prstGeom>
          </p:spPr>
        </p:pic>
      </p:grpSp>
      <p:grpSp>
        <p:nvGrpSpPr>
          <p:cNvPr id="83" name="object 83"/>
          <p:cNvGrpSpPr/>
          <p:nvPr/>
        </p:nvGrpSpPr>
        <p:grpSpPr>
          <a:xfrm>
            <a:off x="8822223" y="3775787"/>
            <a:ext cx="1524272" cy="164919"/>
            <a:chOff x="5250326" y="2978518"/>
            <a:chExt cx="1185545" cy="128270"/>
          </a:xfrm>
        </p:grpSpPr>
        <p:sp>
          <p:nvSpPr>
            <p:cNvPr id="84" name="object 84"/>
            <p:cNvSpPr/>
            <p:nvPr/>
          </p:nvSpPr>
          <p:spPr>
            <a:xfrm>
              <a:off x="5250319" y="2978525"/>
              <a:ext cx="966469" cy="128270"/>
            </a:xfrm>
            <a:custGeom>
              <a:avLst/>
              <a:gdLst/>
              <a:ahLst/>
              <a:cxnLst/>
              <a:rect l="l" t="t" r="r" b="b"/>
              <a:pathLst>
                <a:path w="966470" h="128269">
                  <a:moveTo>
                    <a:pt x="83210" y="113436"/>
                  </a:moveTo>
                  <a:lnTo>
                    <a:pt x="72186" y="100279"/>
                  </a:lnTo>
                  <a:lnTo>
                    <a:pt x="68275" y="103365"/>
                  </a:lnTo>
                  <a:lnTo>
                    <a:pt x="64719" y="105702"/>
                  </a:lnTo>
                  <a:lnTo>
                    <a:pt x="58318" y="108902"/>
                  </a:lnTo>
                  <a:lnTo>
                    <a:pt x="54584" y="109702"/>
                  </a:lnTo>
                  <a:lnTo>
                    <a:pt x="42138" y="109702"/>
                  </a:lnTo>
                  <a:lnTo>
                    <a:pt x="24612" y="74942"/>
                  </a:lnTo>
                  <a:lnTo>
                    <a:pt x="24180" y="63830"/>
                  </a:lnTo>
                  <a:lnTo>
                    <a:pt x="24612" y="52489"/>
                  </a:lnTo>
                  <a:lnTo>
                    <a:pt x="42075" y="17780"/>
                  </a:lnTo>
                  <a:lnTo>
                    <a:pt x="57137" y="17780"/>
                  </a:lnTo>
                  <a:lnTo>
                    <a:pt x="63957" y="20561"/>
                  </a:lnTo>
                  <a:lnTo>
                    <a:pt x="70586" y="26136"/>
                  </a:lnTo>
                  <a:lnTo>
                    <a:pt x="81965" y="12801"/>
                  </a:lnTo>
                  <a:lnTo>
                    <a:pt x="76987" y="8534"/>
                  </a:lnTo>
                  <a:lnTo>
                    <a:pt x="71920" y="5334"/>
                  </a:lnTo>
                  <a:lnTo>
                    <a:pt x="61607" y="1066"/>
                  </a:lnTo>
                  <a:lnTo>
                    <a:pt x="55651" y="0"/>
                  </a:lnTo>
                  <a:lnTo>
                    <a:pt x="48895" y="0"/>
                  </a:lnTo>
                  <a:lnTo>
                    <a:pt x="13957" y="16205"/>
                  </a:lnTo>
                  <a:lnTo>
                    <a:pt x="406" y="53911"/>
                  </a:lnTo>
                  <a:lnTo>
                    <a:pt x="0" y="63830"/>
                  </a:lnTo>
                  <a:lnTo>
                    <a:pt x="381" y="73914"/>
                  </a:lnTo>
                  <a:lnTo>
                    <a:pt x="13512" y="111975"/>
                  </a:lnTo>
                  <a:lnTo>
                    <a:pt x="49250" y="128193"/>
                  </a:lnTo>
                  <a:lnTo>
                    <a:pt x="56362" y="128193"/>
                  </a:lnTo>
                  <a:lnTo>
                    <a:pt x="62763" y="126796"/>
                  </a:lnTo>
                  <a:lnTo>
                    <a:pt x="74142" y="121234"/>
                  </a:lnTo>
                  <a:lnTo>
                    <a:pt x="79070" y="117703"/>
                  </a:lnTo>
                  <a:lnTo>
                    <a:pt x="83210" y="113436"/>
                  </a:lnTo>
                  <a:close/>
                </a:path>
                <a:path w="966470" h="128269">
                  <a:moveTo>
                    <a:pt x="186334" y="64008"/>
                  </a:moveTo>
                  <a:lnTo>
                    <a:pt x="179031" y="25349"/>
                  </a:lnTo>
                  <a:lnTo>
                    <a:pt x="162153" y="6680"/>
                  </a:lnTo>
                  <a:lnTo>
                    <a:pt x="162153" y="64185"/>
                  </a:lnTo>
                  <a:lnTo>
                    <a:pt x="161772" y="75679"/>
                  </a:lnTo>
                  <a:lnTo>
                    <a:pt x="145681" y="110591"/>
                  </a:lnTo>
                  <a:lnTo>
                    <a:pt x="129197" y="110591"/>
                  </a:lnTo>
                  <a:lnTo>
                    <a:pt x="112941" y="75653"/>
                  </a:lnTo>
                  <a:lnTo>
                    <a:pt x="112547" y="64008"/>
                  </a:lnTo>
                  <a:lnTo>
                    <a:pt x="112953" y="52514"/>
                  </a:lnTo>
                  <a:lnTo>
                    <a:pt x="129082" y="17602"/>
                  </a:lnTo>
                  <a:lnTo>
                    <a:pt x="145681" y="17602"/>
                  </a:lnTo>
                  <a:lnTo>
                    <a:pt x="161772" y="52616"/>
                  </a:lnTo>
                  <a:lnTo>
                    <a:pt x="162153" y="64185"/>
                  </a:lnTo>
                  <a:lnTo>
                    <a:pt x="162153" y="6680"/>
                  </a:lnTo>
                  <a:lnTo>
                    <a:pt x="157848" y="4064"/>
                  </a:lnTo>
                  <a:lnTo>
                    <a:pt x="148183" y="1016"/>
                  </a:lnTo>
                  <a:lnTo>
                    <a:pt x="137261" y="0"/>
                  </a:lnTo>
                  <a:lnTo>
                    <a:pt x="126415" y="1041"/>
                  </a:lnTo>
                  <a:lnTo>
                    <a:pt x="95669" y="25831"/>
                  </a:lnTo>
                  <a:lnTo>
                    <a:pt x="88366" y="64185"/>
                  </a:lnTo>
                  <a:lnTo>
                    <a:pt x="89179" y="78905"/>
                  </a:lnTo>
                  <a:lnTo>
                    <a:pt x="108458" y="118986"/>
                  </a:lnTo>
                  <a:lnTo>
                    <a:pt x="137261" y="128193"/>
                  </a:lnTo>
                  <a:lnTo>
                    <a:pt x="148183" y="127165"/>
                  </a:lnTo>
                  <a:lnTo>
                    <a:pt x="179031" y="102476"/>
                  </a:lnTo>
                  <a:lnTo>
                    <a:pt x="185521" y="78651"/>
                  </a:lnTo>
                  <a:lnTo>
                    <a:pt x="186334" y="64008"/>
                  </a:lnTo>
                  <a:close/>
                </a:path>
                <a:path w="966470" h="128269">
                  <a:moveTo>
                    <a:pt x="272211" y="106680"/>
                  </a:moveTo>
                  <a:lnTo>
                    <a:pt x="228473" y="106680"/>
                  </a:lnTo>
                  <a:lnTo>
                    <a:pt x="228473" y="2667"/>
                  </a:lnTo>
                  <a:lnTo>
                    <a:pt x="205359" y="2667"/>
                  </a:lnTo>
                  <a:lnTo>
                    <a:pt x="205359" y="125526"/>
                  </a:lnTo>
                  <a:lnTo>
                    <a:pt x="269722" y="125526"/>
                  </a:lnTo>
                  <a:lnTo>
                    <a:pt x="272211" y="106680"/>
                  </a:lnTo>
                  <a:close/>
                </a:path>
                <a:path w="966470" h="128269">
                  <a:moveTo>
                    <a:pt x="353288" y="106680"/>
                  </a:moveTo>
                  <a:lnTo>
                    <a:pt x="309549" y="106680"/>
                  </a:lnTo>
                  <a:lnTo>
                    <a:pt x="309549" y="2667"/>
                  </a:lnTo>
                  <a:lnTo>
                    <a:pt x="286435" y="2667"/>
                  </a:lnTo>
                  <a:lnTo>
                    <a:pt x="286435" y="125526"/>
                  </a:lnTo>
                  <a:lnTo>
                    <a:pt x="350799" y="125526"/>
                  </a:lnTo>
                  <a:lnTo>
                    <a:pt x="353288" y="106680"/>
                  </a:lnTo>
                  <a:close/>
                </a:path>
                <a:path w="966470" h="128269">
                  <a:moveTo>
                    <a:pt x="450900" y="125526"/>
                  </a:moveTo>
                  <a:lnTo>
                    <a:pt x="442988" y="96901"/>
                  </a:lnTo>
                  <a:lnTo>
                    <a:pt x="438162" y="79476"/>
                  </a:lnTo>
                  <a:lnTo>
                    <a:pt x="421805" y="20269"/>
                  </a:lnTo>
                  <a:lnTo>
                    <a:pt x="416941" y="2667"/>
                  </a:lnTo>
                  <a:lnTo>
                    <a:pt x="416407" y="2667"/>
                  </a:lnTo>
                  <a:lnTo>
                    <a:pt x="416407" y="79476"/>
                  </a:lnTo>
                  <a:lnTo>
                    <a:pt x="388670" y="79476"/>
                  </a:lnTo>
                  <a:lnTo>
                    <a:pt x="402539" y="20269"/>
                  </a:lnTo>
                  <a:lnTo>
                    <a:pt x="416407" y="79476"/>
                  </a:lnTo>
                  <a:lnTo>
                    <a:pt x="416407" y="2667"/>
                  </a:lnTo>
                  <a:lnTo>
                    <a:pt x="388848" y="2667"/>
                  </a:lnTo>
                  <a:lnTo>
                    <a:pt x="354711" y="125526"/>
                  </a:lnTo>
                  <a:lnTo>
                    <a:pt x="378002" y="125526"/>
                  </a:lnTo>
                  <a:lnTo>
                    <a:pt x="384759" y="96901"/>
                  </a:lnTo>
                  <a:lnTo>
                    <a:pt x="420319" y="96901"/>
                  </a:lnTo>
                  <a:lnTo>
                    <a:pt x="427075" y="125526"/>
                  </a:lnTo>
                  <a:lnTo>
                    <a:pt x="450900" y="125526"/>
                  </a:lnTo>
                  <a:close/>
                </a:path>
                <a:path w="966470" h="128269">
                  <a:moveTo>
                    <a:pt x="543890" y="81013"/>
                  </a:moveTo>
                  <a:lnTo>
                    <a:pt x="520065" y="61048"/>
                  </a:lnTo>
                  <a:lnTo>
                    <a:pt x="520065" y="89255"/>
                  </a:lnTo>
                  <a:lnTo>
                    <a:pt x="520065" y="96253"/>
                  </a:lnTo>
                  <a:lnTo>
                    <a:pt x="518045" y="101168"/>
                  </a:lnTo>
                  <a:lnTo>
                    <a:pt x="509993" y="106857"/>
                  </a:lnTo>
                  <a:lnTo>
                    <a:pt x="504113" y="108280"/>
                  </a:lnTo>
                  <a:lnTo>
                    <a:pt x="485749" y="108280"/>
                  </a:lnTo>
                  <a:lnTo>
                    <a:pt x="485749" y="69342"/>
                  </a:lnTo>
                  <a:lnTo>
                    <a:pt x="497840" y="69342"/>
                  </a:lnTo>
                  <a:lnTo>
                    <a:pt x="507555" y="70586"/>
                  </a:lnTo>
                  <a:lnTo>
                    <a:pt x="514502" y="74320"/>
                  </a:lnTo>
                  <a:lnTo>
                    <a:pt x="518668" y="80543"/>
                  </a:lnTo>
                  <a:lnTo>
                    <a:pt x="520065" y="89255"/>
                  </a:lnTo>
                  <a:lnTo>
                    <a:pt x="520065" y="61048"/>
                  </a:lnTo>
                  <a:lnTo>
                    <a:pt x="517220" y="60452"/>
                  </a:lnTo>
                  <a:lnTo>
                    <a:pt x="523621" y="58788"/>
                  </a:lnTo>
                  <a:lnTo>
                    <a:pt x="528866" y="55740"/>
                  </a:lnTo>
                  <a:lnTo>
                    <a:pt x="531075" y="53340"/>
                  </a:lnTo>
                  <a:lnTo>
                    <a:pt x="537044" y="46850"/>
                  </a:lnTo>
                  <a:lnTo>
                    <a:pt x="539089" y="41071"/>
                  </a:lnTo>
                  <a:lnTo>
                    <a:pt x="539089" y="33959"/>
                  </a:lnTo>
                  <a:lnTo>
                    <a:pt x="538327" y="26555"/>
                  </a:lnTo>
                  <a:lnTo>
                    <a:pt x="536041" y="20154"/>
                  </a:lnTo>
                  <a:lnTo>
                    <a:pt x="535609" y="19558"/>
                  </a:lnTo>
                  <a:lnTo>
                    <a:pt x="532231" y="14770"/>
                  </a:lnTo>
                  <a:lnTo>
                    <a:pt x="526910" y="10401"/>
                  </a:lnTo>
                  <a:lnTo>
                    <a:pt x="520153" y="7023"/>
                  </a:lnTo>
                  <a:lnTo>
                    <a:pt x="515797" y="5715"/>
                  </a:lnTo>
                  <a:lnTo>
                    <a:pt x="515797" y="30111"/>
                  </a:lnTo>
                  <a:lnTo>
                    <a:pt x="515797" y="41605"/>
                  </a:lnTo>
                  <a:lnTo>
                    <a:pt x="514134" y="45935"/>
                  </a:lnTo>
                  <a:lnTo>
                    <a:pt x="507492" y="51854"/>
                  </a:lnTo>
                  <a:lnTo>
                    <a:pt x="502640" y="53340"/>
                  </a:lnTo>
                  <a:lnTo>
                    <a:pt x="485749" y="53340"/>
                  </a:lnTo>
                  <a:lnTo>
                    <a:pt x="485749" y="19558"/>
                  </a:lnTo>
                  <a:lnTo>
                    <a:pt x="501573" y="19558"/>
                  </a:lnTo>
                  <a:lnTo>
                    <a:pt x="507047" y="20828"/>
                  </a:lnTo>
                  <a:lnTo>
                    <a:pt x="514045" y="25933"/>
                  </a:lnTo>
                  <a:lnTo>
                    <a:pt x="515797" y="30111"/>
                  </a:lnTo>
                  <a:lnTo>
                    <a:pt x="515797" y="5715"/>
                  </a:lnTo>
                  <a:lnTo>
                    <a:pt x="512089" y="4597"/>
                  </a:lnTo>
                  <a:lnTo>
                    <a:pt x="502691" y="3149"/>
                  </a:lnTo>
                  <a:lnTo>
                    <a:pt x="491972" y="2667"/>
                  </a:lnTo>
                  <a:lnTo>
                    <a:pt x="462635" y="2667"/>
                  </a:lnTo>
                  <a:lnTo>
                    <a:pt x="462635" y="125526"/>
                  </a:lnTo>
                  <a:lnTo>
                    <a:pt x="496239" y="125526"/>
                  </a:lnTo>
                  <a:lnTo>
                    <a:pt x="536740" y="112229"/>
                  </a:lnTo>
                  <a:lnTo>
                    <a:pt x="539305" y="108280"/>
                  </a:lnTo>
                  <a:lnTo>
                    <a:pt x="540715" y="106121"/>
                  </a:lnTo>
                  <a:lnTo>
                    <a:pt x="543090" y="98767"/>
                  </a:lnTo>
                  <a:lnTo>
                    <a:pt x="543890" y="90144"/>
                  </a:lnTo>
                  <a:lnTo>
                    <a:pt x="543890" y="81013"/>
                  </a:lnTo>
                  <a:close/>
                </a:path>
                <a:path w="966470" h="128269">
                  <a:moveTo>
                    <a:pt x="653770" y="64008"/>
                  </a:moveTo>
                  <a:lnTo>
                    <a:pt x="646468" y="25349"/>
                  </a:lnTo>
                  <a:lnTo>
                    <a:pt x="629589" y="6680"/>
                  </a:lnTo>
                  <a:lnTo>
                    <a:pt x="629589" y="64185"/>
                  </a:lnTo>
                  <a:lnTo>
                    <a:pt x="629208" y="75679"/>
                  </a:lnTo>
                  <a:lnTo>
                    <a:pt x="613117" y="110591"/>
                  </a:lnTo>
                  <a:lnTo>
                    <a:pt x="596633" y="110591"/>
                  </a:lnTo>
                  <a:lnTo>
                    <a:pt x="580377" y="75653"/>
                  </a:lnTo>
                  <a:lnTo>
                    <a:pt x="579983" y="64008"/>
                  </a:lnTo>
                  <a:lnTo>
                    <a:pt x="580377" y="52514"/>
                  </a:lnTo>
                  <a:lnTo>
                    <a:pt x="596519" y="17602"/>
                  </a:lnTo>
                  <a:lnTo>
                    <a:pt x="613117" y="17602"/>
                  </a:lnTo>
                  <a:lnTo>
                    <a:pt x="629208" y="52616"/>
                  </a:lnTo>
                  <a:lnTo>
                    <a:pt x="629589" y="64185"/>
                  </a:lnTo>
                  <a:lnTo>
                    <a:pt x="629589" y="6680"/>
                  </a:lnTo>
                  <a:lnTo>
                    <a:pt x="625284" y="4064"/>
                  </a:lnTo>
                  <a:lnTo>
                    <a:pt x="615619" y="1016"/>
                  </a:lnTo>
                  <a:lnTo>
                    <a:pt x="604697" y="0"/>
                  </a:lnTo>
                  <a:lnTo>
                    <a:pt x="593852" y="1041"/>
                  </a:lnTo>
                  <a:lnTo>
                    <a:pt x="563105" y="25831"/>
                  </a:lnTo>
                  <a:lnTo>
                    <a:pt x="555802" y="64185"/>
                  </a:lnTo>
                  <a:lnTo>
                    <a:pt x="556615" y="78905"/>
                  </a:lnTo>
                  <a:lnTo>
                    <a:pt x="575894" y="118986"/>
                  </a:lnTo>
                  <a:lnTo>
                    <a:pt x="604697" y="128193"/>
                  </a:lnTo>
                  <a:lnTo>
                    <a:pt x="615619" y="127165"/>
                  </a:lnTo>
                  <a:lnTo>
                    <a:pt x="646468" y="102476"/>
                  </a:lnTo>
                  <a:lnTo>
                    <a:pt x="652957" y="78651"/>
                  </a:lnTo>
                  <a:lnTo>
                    <a:pt x="653770" y="64008"/>
                  </a:lnTo>
                  <a:close/>
                </a:path>
                <a:path w="966470" h="128269">
                  <a:moveTo>
                    <a:pt x="758139" y="125526"/>
                  </a:moveTo>
                  <a:lnTo>
                    <a:pt x="731786" y="76098"/>
                  </a:lnTo>
                  <a:lnTo>
                    <a:pt x="729513" y="71831"/>
                  </a:lnTo>
                  <a:lnTo>
                    <a:pt x="736854" y="68872"/>
                  </a:lnTo>
                  <a:lnTo>
                    <a:pt x="742365" y="64566"/>
                  </a:lnTo>
                  <a:lnTo>
                    <a:pt x="745642" y="59563"/>
                  </a:lnTo>
                  <a:lnTo>
                    <a:pt x="749719" y="53314"/>
                  </a:lnTo>
                  <a:lnTo>
                    <a:pt x="751560" y="46583"/>
                  </a:lnTo>
                  <a:lnTo>
                    <a:pt x="751560" y="38760"/>
                  </a:lnTo>
                  <a:lnTo>
                    <a:pt x="748652" y="22974"/>
                  </a:lnTo>
                  <a:lnTo>
                    <a:pt x="746023" y="19558"/>
                  </a:lnTo>
                  <a:lnTo>
                    <a:pt x="739952" y="11684"/>
                  </a:lnTo>
                  <a:lnTo>
                    <a:pt x="727735" y="5994"/>
                  </a:lnTo>
                  <a:lnTo>
                    <a:pt x="727735" y="32118"/>
                  </a:lnTo>
                  <a:lnTo>
                    <a:pt x="727735" y="45986"/>
                  </a:lnTo>
                  <a:lnTo>
                    <a:pt x="726020" y="51269"/>
                  </a:lnTo>
                  <a:lnTo>
                    <a:pt x="719137" y="57899"/>
                  </a:lnTo>
                  <a:lnTo>
                    <a:pt x="713752" y="59563"/>
                  </a:lnTo>
                  <a:lnTo>
                    <a:pt x="695909" y="59563"/>
                  </a:lnTo>
                  <a:lnTo>
                    <a:pt x="695909" y="19558"/>
                  </a:lnTo>
                  <a:lnTo>
                    <a:pt x="712914" y="19558"/>
                  </a:lnTo>
                  <a:lnTo>
                    <a:pt x="718693" y="21094"/>
                  </a:lnTo>
                  <a:lnTo>
                    <a:pt x="725932" y="27266"/>
                  </a:lnTo>
                  <a:lnTo>
                    <a:pt x="727735" y="32118"/>
                  </a:lnTo>
                  <a:lnTo>
                    <a:pt x="727735" y="5994"/>
                  </a:lnTo>
                  <a:lnTo>
                    <a:pt x="725449" y="4927"/>
                  </a:lnTo>
                  <a:lnTo>
                    <a:pt x="705154" y="2667"/>
                  </a:lnTo>
                  <a:lnTo>
                    <a:pt x="672795" y="2667"/>
                  </a:lnTo>
                  <a:lnTo>
                    <a:pt x="672795" y="125526"/>
                  </a:lnTo>
                  <a:lnTo>
                    <a:pt x="695909" y="125526"/>
                  </a:lnTo>
                  <a:lnTo>
                    <a:pt x="695909" y="76098"/>
                  </a:lnTo>
                  <a:lnTo>
                    <a:pt x="708533" y="76098"/>
                  </a:lnTo>
                  <a:lnTo>
                    <a:pt x="732713" y="125526"/>
                  </a:lnTo>
                  <a:lnTo>
                    <a:pt x="758139" y="125526"/>
                  </a:lnTo>
                  <a:close/>
                </a:path>
                <a:path w="966470" h="128269">
                  <a:moveTo>
                    <a:pt x="854862" y="125526"/>
                  </a:moveTo>
                  <a:lnTo>
                    <a:pt x="846950" y="96901"/>
                  </a:lnTo>
                  <a:lnTo>
                    <a:pt x="842137" y="79476"/>
                  </a:lnTo>
                  <a:lnTo>
                    <a:pt x="825766" y="20269"/>
                  </a:lnTo>
                  <a:lnTo>
                    <a:pt x="820902" y="2667"/>
                  </a:lnTo>
                  <a:lnTo>
                    <a:pt x="820369" y="2667"/>
                  </a:lnTo>
                  <a:lnTo>
                    <a:pt x="820369" y="79476"/>
                  </a:lnTo>
                  <a:lnTo>
                    <a:pt x="792632" y="79476"/>
                  </a:lnTo>
                  <a:lnTo>
                    <a:pt x="806500" y="20269"/>
                  </a:lnTo>
                  <a:lnTo>
                    <a:pt x="820369" y="79476"/>
                  </a:lnTo>
                  <a:lnTo>
                    <a:pt x="820369" y="2667"/>
                  </a:lnTo>
                  <a:lnTo>
                    <a:pt x="792810" y="2667"/>
                  </a:lnTo>
                  <a:lnTo>
                    <a:pt x="758672" y="125526"/>
                  </a:lnTo>
                  <a:lnTo>
                    <a:pt x="781964" y="125526"/>
                  </a:lnTo>
                  <a:lnTo>
                    <a:pt x="788720" y="96901"/>
                  </a:lnTo>
                  <a:lnTo>
                    <a:pt x="824280" y="96901"/>
                  </a:lnTo>
                  <a:lnTo>
                    <a:pt x="831037" y="125526"/>
                  </a:lnTo>
                  <a:lnTo>
                    <a:pt x="854862" y="125526"/>
                  </a:lnTo>
                  <a:close/>
                </a:path>
                <a:path w="966470" h="128269">
                  <a:moveTo>
                    <a:pt x="929055" y="2514"/>
                  </a:moveTo>
                  <a:lnTo>
                    <a:pt x="847039" y="2514"/>
                  </a:lnTo>
                  <a:lnTo>
                    <a:pt x="847039" y="20294"/>
                  </a:lnTo>
                  <a:lnTo>
                    <a:pt x="876554" y="20294"/>
                  </a:lnTo>
                  <a:lnTo>
                    <a:pt x="876554" y="125704"/>
                  </a:lnTo>
                  <a:lnTo>
                    <a:pt x="899490" y="125704"/>
                  </a:lnTo>
                  <a:lnTo>
                    <a:pt x="899490" y="20294"/>
                  </a:lnTo>
                  <a:lnTo>
                    <a:pt x="929055" y="20294"/>
                  </a:lnTo>
                  <a:lnTo>
                    <a:pt x="929055" y="2514"/>
                  </a:lnTo>
                  <a:close/>
                </a:path>
                <a:path w="966470" h="128269">
                  <a:moveTo>
                    <a:pt x="966165" y="2667"/>
                  </a:moveTo>
                  <a:lnTo>
                    <a:pt x="943051" y="2667"/>
                  </a:lnTo>
                  <a:lnTo>
                    <a:pt x="943051" y="125526"/>
                  </a:lnTo>
                  <a:lnTo>
                    <a:pt x="966165" y="125526"/>
                  </a:lnTo>
                  <a:lnTo>
                    <a:pt x="966165" y="2667"/>
                  </a:lnTo>
                  <a:close/>
                </a:path>
              </a:pathLst>
            </a:custGeom>
            <a:solidFill>
              <a:srgbClr val="52648A"/>
            </a:solidFill>
          </p:spPr>
          <p:txBody>
            <a:bodyPr wrap="square" lIns="0" tIns="0" rIns="0" bIns="0" rtlCol="0"/>
            <a:lstStyle/>
            <a:p>
              <a:endParaRPr sz="2314"/>
            </a:p>
          </p:txBody>
        </p:sp>
        <p:pic>
          <p:nvPicPr>
            <p:cNvPr id="85" name="object 8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235693" y="2978518"/>
              <a:ext cx="200026" cy="128196"/>
            </a:xfrm>
            <a:prstGeom prst="rect">
              <a:avLst/>
            </a:prstGeom>
          </p:spPr>
        </p:pic>
      </p:grpSp>
      <p:pic>
        <p:nvPicPr>
          <p:cNvPr id="87" name="object 87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305213" y="3416164"/>
            <a:ext cx="480255" cy="220440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488090" y="2699588"/>
            <a:ext cx="474948" cy="22044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CAF77E79-8F93-8D65-3317-41AD8F1A1FA1}"/>
              </a:ext>
            </a:extLst>
          </p:cNvPr>
          <p:cNvSpPr txBox="1"/>
          <p:nvPr/>
        </p:nvSpPr>
        <p:spPr>
          <a:xfrm>
            <a:off x="2975231" y="234739"/>
            <a:ext cx="867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3600" b="1" dirty="0">
                <a:solidFill>
                  <a:schemeClr val="accent6">
                    <a:lumMod val="75000"/>
                  </a:schemeClr>
                </a:solidFill>
              </a:rPr>
              <a:t>daha güclü ağrıkəsici təsirə malikdir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AD80D40-2E75-92E1-4057-70201F591C05}"/>
              </a:ext>
            </a:extLst>
          </p:cNvPr>
          <p:cNvSpPr txBox="1"/>
          <p:nvPr/>
        </p:nvSpPr>
        <p:spPr>
          <a:xfrm>
            <a:off x="1200626" y="905319"/>
            <a:ext cx="513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sz="2400" b="1" dirty="0"/>
              <a:t>Bir dəfəlik qəbul zamanı</a:t>
            </a:r>
            <a:r>
              <a:rPr lang="en-US" sz="2400" b="1" dirty="0"/>
              <a:t> </a:t>
            </a:r>
            <a:r>
              <a:rPr lang="en-US" sz="2400" b="1" dirty="0" err="1"/>
              <a:t>analgetik</a:t>
            </a:r>
            <a:r>
              <a:rPr lang="en-US" sz="2400" b="1" dirty="0"/>
              <a:t> t</a:t>
            </a:r>
            <a:r>
              <a:rPr lang="az-Latn-AZ" sz="2400" b="1" dirty="0"/>
              <a:t>əsir</a:t>
            </a:r>
            <a:endParaRPr lang="ru-RU" sz="2400" b="1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EBCB5D-CD70-6832-8123-2092DC2176AC}"/>
              </a:ext>
            </a:extLst>
          </p:cNvPr>
          <p:cNvSpPr txBox="1"/>
          <p:nvPr/>
        </p:nvSpPr>
        <p:spPr>
          <a:xfrm>
            <a:off x="7166936" y="2145522"/>
            <a:ext cx="2394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sz="2400" b="1" dirty="0">
                <a:solidFill>
                  <a:srgbClr val="DE6614"/>
                </a:solidFill>
              </a:rPr>
              <a:t>Ketoprofen 25mg</a:t>
            </a:r>
            <a:endParaRPr lang="ru-RU" sz="2400" b="1" dirty="0">
              <a:solidFill>
                <a:srgbClr val="DE6614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BA5EEB7-30DF-5848-0ACC-44076C1B5C5C}"/>
              </a:ext>
            </a:extLst>
          </p:cNvPr>
          <p:cNvSpPr txBox="1"/>
          <p:nvPr/>
        </p:nvSpPr>
        <p:spPr>
          <a:xfrm>
            <a:off x="7081121" y="2591177"/>
            <a:ext cx="3463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sz="2400" b="1" dirty="0">
                <a:solidFill>
                  <a:schemeClr val="accent1">
                    <a:lumMod val="75000"/>
                  </a:schemeClr>
                </a:solidFill>
              </a:rPr>
              <a:t>Deksketoprofen 25-20 mg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ятно 1 5">
            <a:extLst>
              <a:ext uri="{FF2B5EF4-FFF2-40B4-BE49-F238E27FC236}">
                <a16:creationId xmlns:a16="http://schemas.microsoft.com/office/drawing/2014/main" id="{3AC07EA4-7134-90C4-FE03-8B099E3FFF5C}"/>
              </a:ext>
            </a:extLst>
          </p:cNvPr>
          <p:cNvSpPr/>
          <p:nvPr/>
        </p:nvSpPr>
        <p:spPr>
          <a:xfrm>
            <a:off x="5138457" y="1428685"/>
            <a:ext cx="1359175" cy="990232"/>
          </a:xfrm>
          <a:prstGeom prst="irregularSeal1">
            <a:avLst/>
          </a:prstGeom>
          <a:solidFill>
            <a:srgbClr val="FF3F3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AĞRI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B203E3-263D-2468-8913-C30633C6A6CB}"/>
              </a:ext>
            </a:extLst>
          </p:cNvPr>
          <p:cNvSpPr txBox="1"/>
          <p:nvPr/>
        </p:nvSpPr>
        <p:spPr>
          <a:xfrm>
            <a:off x="769637" y="185603"/>
            <a:ext cx="2166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KETONAL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37D53-2899-2222-968C-4B5C9DE35C69}"/>
              </a:ext>
            </a:extLst>
          </p:cNvPr>
          <p:cNvSpPr txBox="1"/>
          <p:nvPr/>
        </p:nvSpPr>
        <p:spPr>
          <a:xfrm>
            <a:off x="992083" y="4854947"/>
            <a:ext cx="5491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b="1" dirty="0">
                <a:solidFill>
                  <a:schemeClr val="tx2">
                    <a:lumMod val="50000"/>
                  </a:schemeClr>
                </a:solidFill>
              </a:rPr>
              <a:t>İtaliyada,2009-2017- ci illərdə  5220 əməliyyat sonrası ketoprofen və deksketoprofen qəbul etmiş  pasiyentlər üzərində  aparılmış 24 kliniki tədqiqat.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B9CBC-61FF-9BF2-4414-9C7361DF42D2}"/>
              </a:ext>
            </a:extLst>
          </p:cNvPr>
          <p:cNvSpPr txBox="1"/>
          <p:nvPr/>
        </p:nvSpPr>
        <p:spPr>
          <a:xfrm>
            <a:off x="2083446" y="3885994"/>
            <a:ext cx="1141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sz="1600" b="1" dirty="0"/>
              <a:t>Ketoprofen</a:t>
            </a:r>
            <a:endParaRPr lang="ru-RU" sz="1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115B57-5E8F-71A9-DD36-CA8014F194DB}"/>
              </a:ext>
            </a:extLst>
          </p:cNvPr>
          <p:cNvSpPr txBox="1"/>
          <p:nvPr/>
        </p:nvSpPr>
        <p:spPr>
          <a:xfrm>
            <a:off x="3791701" y="3900671"/>
            <a:ext cx="1535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sz="1600" b="1" dirty="0"/>
              <a:t>Deksketoprofen</a:t>
            </a:r>
            <a:endParaRPr lang="ru-RU" sz="1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12E715-0645-8710-E6B1-1E338D8416BA}"/>
              </a:ext>
            </a:extLst>
          </p:cNvPr>
          <p:cNvSpPr txBox="1"/>
          <p:nvPr/>
        </p:nvSpPr>
        <p:spPr>
          <a:xfrm>
            <a:off x="2302063" y="4086560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sz="1600" b="1" dirty="0"/>
              <a:t>25 mg</a:t>
            </a:r>
            <a:endParaRPr lang="ru-RU" sz="1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A008FB-E936-5EE5-A73D-BB7A0DF77407}"/>
              </a:ext>
            </a:extLst>
          </p:cNvPr>
          <p:cNvSpPr txBox="1"/>
          <p:nvPr/>
        </p:nvSpPr>
        <p:spPr>
          <a:xfrm>
            <a:off x="4057866" y="4097237"/>
            <a:ext cx="974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sz="1600" b="1" dirty="0"/>
              <a:t>20-25 mg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1607</Words>
  <Application>Microsoft Office PowerPoint</Application>
  <PresentationFormat>Широкоэкранный</PresentationFormat>
  <Paragraphs>242</Paragraphs>
  <Slides>15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Ağrı və iltihab  sizi narahat edir?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Haciyeva Ayla</dc:creator>
  <cp:lastModifiedBy>Haciyeva Ayla</cp:lastModifiedBy>
  <cp:revision>2</cp:revision>
  <dcterms:created xsi:type="dcterms:W3CDTF">2025-04-08T11:28:16Z</dcterms:created>
  <dcterms:modified xsi:type="dcterms:W3CDTF">2025-04-09T13:28:05Z</dcterms:modified>
</cp:coreProperties>
</file>