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294" r:id="rId2"/>
    <p:sldId id="295" r:id="rId3"/>
    <p:sldId id="256" r:id="rId4"/>
    <p:sldId id="290" r:id="rId5"/>
    <p:sldId id="292" r:id="rId6"/>
    <p:sldId id="291" r:id="rId7"/>
    <p:sldId id="289" r:id="rId8"/>
    <p:sldId id="261" r:id="rId9"/>
    <p:sldId id="29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6D20E-46F1-4521-AB88-F429645C565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D671-8844-43CA-AEF9-8AAF692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Эргоферон – это современный противовирусный препарат с  противовоспалительным и антигистаминным действием  для комплексного лечения ОРВИ, включая грипп. Эргоферон создан на основе релиз-активных антител к ИФН-гамма, гистамину, </a:t>
            </a:r>
            <a:r>
              <a:rPr lang="en-US" altLang="ru-RU"/>
              <a:t>CD</a:t>
            </a:r>
            <a:r>
              <a:rPr lang="ru-RU" altLang="ru-RU"/>
              <a:t>4.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Для сведения: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Релиз-активность – это особый вид фармакологической активности, высвобождаемый в результате технологической обработки при производстве препарата.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ADA2E-4A89-449D-8047-EC39657DD7E7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8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0639d4908_8_111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41" cy="41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Erqoferonun</a:t>
            </a:r>
            <a:r>
              <a:rPr lang="en-US" dirty="0"/>
              <a:t> </a:t>
            </a:r>
            <a:r>
              <a:rPr lang="en-US" dirty="0" err="1"/>
              <a:t>üçkomponentli</a:t>
            </a:r>
            <a:r>
              <a:rPr lang="en-US" dirty="0"/>
              <a:t>  </a:t>
            </a:r>
            <a:r>
              <a:rPr lang="en-US" dirty="0" err="1"/>
              <a:t>tərkibi</a:t>
            </a:r>
            <a:r>
              <a:rPr lang="en-US" dirty="0"/>
              <a:t> </a:t>
            </a:r>
            <a:r>
              <a:rPr lang="en-US" dirty="0" err="1"/>
              <a:t>yoluxucu-iltihablı</a:t>
            </a:r>
            <a:r>
              <a:rPr lang="en-US" dirty="0"/>
              <a:t> </a:t>
            </a:r>
            <a:r>
              <a:rPr lang="en-US" dirty="0" err="1"/>
              <a:t>prosesinin</a:t>
            </a:r>
            <a:r>
              <a:rPr lang="en-US" dirty="0"/>
              <a:t>  </a:t>
            </a:r>
            <a:r>
              <a:rPr lang="en-US" dirty="0" err="1"/>
              <a:t>müxtəlif</a:t>
            </a:r>
            <a:r>
              <a:rPr lang="en-US" dirty="0"/>
              <a:t> </a:t>
            </a:r>
            <a:r>
              <a:rPr lang="en-US" dirty="0" err="1"/>
              <a:t>mexanizmlərinə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etmək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spektrlı</a:t>
            </a:r>
            <a:r>
              <a:rPr lang="en-US" dirty="0"/>
              <a:t> </a:t>
            </a:r>
            <a:r>
              <a:rPr lang="en-US" dirty="0" err="1"/>
              <a:t>adekvat</a:t>
            </a:r>
            <a:r>
              <a:rPr lang="en-US" dirty="0"/>
              <a:t>  </a:t>
            </a:r>
            <a:r>
              <a:rPr lang="en-US" dirty="0" err="1"/>
              <a:t>Virusəleyhinə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Cavabı</a:t>
            </a:r>
            <a:r>
              <a:rPr lang="en-US" dirty="0"/>
              <a:t>  </a:t>
            </a:r>
            <a:r>
              <a:rPr lang="en-US" dirty="0" err="1"/>
              <a:t>formallaşdırır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ƴ-İNF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anticisimlər</a:t>
            </a:r>
            <a:r>
              <a:rPr lang="en-US" dirty="0"/>
              <a:t>  </a:t>
            </a:r>
            <a:r>
              <a:rPr lang="en-US" dirty="0" err="1"/>
              <a:t>alfa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qamma</a:t>
            </a:r>
            <a:r>
              <a:rPr lang="en-US" dirty="0"/>
              <a:t> İNF </a:t>
            </a:r>
            <a:r>
              <a:rPr lang="en-US" dirty="0" err="1"/>
              <a:t>produksiyasını</a:t>
            </a:r>
            <a:r>
              <a:rPr lang="en-US" dirty="0"/>
              <a:t> </a:t>
            </a:r>
            <a:r>
              <a:rPr lang="en-US" dirty="0" err="1"/>
              <a:t>artırı</a:t>
            </a:r>
            <a:r>
              <a:rPr lang="en-US" dirty="0"/>
              <a:t>, İNF </a:t>
            </a:r>
            <a:r>
              <a:rPr lang="en-US" dirty="0" err="1"/>
              <a:t>qammaya</a:t>
            </a:r>
            <a:r>
              <a:rPr lang="en-US" dirty="0"/>
              <a:t>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resepsiyanı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sitokin</a:t>
            </a:r>
            <a:r>
              <a:rPr lang="en-US" dirty="0"/>
              <a:t> </a:t>
            </a:r>
            <a:r>
              <a:rPr lang="en-US" dirty="0" err="1"/>
              <a:t>statusunu</a:t>
            </a:r>
            <a:r>
              <a:rPr lang="en-US" dirty="0"/>
              <a:t> </a:t>
            </a:r>
            <a:r>
              <a:rPr lang="en-US" dirty="0" err="1"/>
              <a:t>normallaşdırır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CD4 </a:t>
            </a:r>
            <a:r>
              <a:rPr lang="en-US" dirty="0" err="1"/>
              <a:t>qarşı</a:t>
            </a:r>
            <a:r>
              <a:rPr lang="en-US" dirty="0"/>
              <a:t> </a:t>
            </a:r>
            <a:r>
              <a:rPr lang="en-US" dirty="0" err="1"/>
              <a:t>anticisimlər</a:t>
            </a:r>
            <a:r>
              <a:rPr lang="en-US" dirty="0"/>
              <a:t> CD4 </a:t>
            </a:r>
            <a:r>
              <a:rPr lang="en-US" dirty="0" err="1"/>
              <a:t>reseptorlarının</a:t>
            </a:r>
            <a:r>
              <a:rPr lang="en-US" dirty="0"/>
              <a:t> </a:t>
            </a:r>
            <a:r>
              <a:rPr lang="en-US" dirty="0" err="1"/>
              <a:t>aktivliyini</a:t>
            </a:r>
            <a:r>
              <a:rPr lang="en-US" dirty="0"/>
              <a:t> </a:t>
            </a:r>
            <a:r>
              <a:rPr lang="en-US" dirty="0" err="1"/>
              <a:t>tənzimləyir</a:t>
            </a:r>
            <a:r>
              <a:rPr lang="az-Latn-AZ" baseline="0" dirty="0"/>
              <a:t> və iltihab əleyhinə effekti təmin edir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ERGOFERONUN   </a:t>
            </a:r>
            <a:r>
              <a:rPr lang="en-US" dirty="0" err="1"/>
              <a:t>İltihabəleyhinə</a:t>
            </a:r>
            <a:r>
              <a:rPr lang="en-US" dirty="0"/>
              <a:t>  </a:t>
            </a:r>
            <a:r>
              <a:rPr lang="en-US" dirty="0" err="1"/>
              <a:t>və</a:t>
            </a:r>
            <a:r>
              <a:rPr lang="en-US" dirty="0"/>
              <a:t>   </a:t>
            </a:r>
            <a:r>
              <a:rPr lang="en-US" dirty="0" err="1"/>
              <a:t>Antihistamin</a:t>
            </a:r>
            <a:r>
              <a:rPr lang="en-US" dirty="0"/>
              <a:t>   </a:t>
            </a:r>
            <a:r>
              <a:rPr lang="en-US" dirty="0" err="1"/>
              <a:t>təsirləri</a:t>
            </a:r>
            <a:r>
              <a:rPr lang="en-US" dirty="0"/>
              <a:t> ,  </a:t>
            </a:r>
            <a:r>
              <a:rPr lang="en-US" dirty="0" err="1"/>
              <a:t>histamin</a:t>
            </a:r>
            <a:r>
              <a:rPr lang="en-US" dirty="0"/>
              <a:t> </a:t>
            </a:r>
            <a:r>
              <a:rPr lang="en-US" dirty="0" err="1"/>
              <a:t>asıllı</a:t>
            </a:r>
            <a:r>
              <a:rPr lang="en-US" dirty="0"/>
              <a:t> </a:t>
            </a:r>
            <a:r>
              <a:rPr lang="en-US" dirty="0" err="1"/>
              <a:t>reaksiyaları</a:t>
            </a:r>
            <a:r>
              <a:rPr lang="en-US" dirty="0"/>
              <a:t> </a:t>
            </a:r>
            <a:r>
              <a:rPr lang="en-US" dirty="0" err="1"/>
              <a:t>tənzimliyırək</a:t>
            </a:r>
            <a:r>
              <a:rPr lang="en-US" dirty="0"/>
              <a:t>, </a:t>
            </a:r>
            <a:r>
              <a:rPr lang="en-US" dirty="0" err="1"/>
              <a:t>selikli</a:t>
            </a:r>
            <a:r>
              <a:rPr lang="en-US" dirty="0"/>
              <a:t>  </a:t>
            </a:r>
            <a:r>
              <a:rPr lang="en-US" dirty="0" err="1"/>
              <a:t>qişalasın</a:t>
            </a:r>
            <a:r>
              <a:rPr lang="en-US" dirty="0"/>
              <a:t> </a:t>
            </a:r>
            <a:r>
              <a:rPr lang="en-US" dirty="0" err="1"/>
              <a:t>ödemini</a:t>
            </a:r>
            <a:r>
              <a:rPr lang="en-US" dirty="0"/>
              <a:t> ,  </a:t>
            </a:r>
            <a:r>
              <a:rPr lang="en-US" dirty="0" err="1"/>
              <a:t>öskürək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bronxospazmın</a:t>
            </a:r>
            <a:r>
              <a:rPr lang="en-US" dirty="0"/>
              <a:t>  </a:t>
            </a:r>
            <a:r>
              <a:rPr lang="en-US" dirty="0" err="1"/>
              <a:t>müddətini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dərəcəsini</a:t>
            </a:r>
            <a:r>
              <a:rPr lang="en-US" dirty="0"/>
              <a:t> </a:t>
            </a:r>
            <a:r>
              <a:rPr lang="en-US" dirty="0" err="1"/>
              <a:t>azaldır</a:t>
            </a:r>
            <a:endParaRPr lang="en-US" dirty="0"/>
          </a:p>
        </p:txBody>
      </p:sp>
      <p:sp>
        <p:nvSpPr>
          <p:cNvPr id="253" name="Google Shape;253;g60639d4908_8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563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B821C-7A52-479C-84B0-476091F1504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ru-RU" dirty="0"/>
              <a:t>Кому рекомендовать Эргоферон:</a:t>
            </a:r>
          </a:p>
          <a:p>
            <a:pPr marL="228600" indent="-228600" eaLnBrk="1" hangingPunct="1"/>
            <a:r>
              <a:rPr lang="ru-RU" dirty="0"/>
              <a:t>Всем пациентам для лечения</a:t>
            </a:r>
          </a:p>
          <a:p>
            <a:pPr marL="228600" indent="-228600" eaLnBrk="1" hangingPunct="1"/>
            <a:r>
              <a:rPr lang="ru-RU" dirty="0"/>
              <a:t>1. Гриппа и ОРВИ ЛЮБОЙ вирусной инфекции (грипп и другие ОРВИ)</a:t>
            </a:r>
          </a:p>
          <a:p>
            <a:pPr marL="228600" indent="-228600" eaLnBrk="1" hangingPunct="1"/>
            <a:r>
              <a:rPr lang="ru-RU" dirty="0"/>
              <a:t>2. Гриппа и ОРВИ у пациентов с хроническими болезнями легких</a:t>
            </a:r>
          </a:p>
          <a:p>
            <a:pPr marL="228600" indent="-228600" eaLnBrk="1" hangingPunct="1"/>
            <a:r>
              <a:rPr lang="ru-RU" dirty="0"/>
              <a:t>3.  В составе комплексной терапии внебольничной пневмонии на фоне ОРВИ или гриппа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dirty="0"/>
              <a:t>он обладает двойным противовирусным действием, эффект которого сопоставим с озельтамивиром.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dirty="0"/>
              <a:t>эффект от лечения наступает быстро, а комплексное действие Эргоферона соответствует современному подходу к лечению вирусных инфекций.</a:t>
            </a:r>
          </a:p>
          <a:p>
            <a:pPr marL="228600" indent="-228600" eaLnBrk="1" hangingPunct="1"/>
            <a:r>
              <a:rPr lang="ru-RU" dirty="0"/>
              <a:t>Схема применения:</a:t>
            </a:r>
          </a:p>
          <a:p>
            <a:pPr marL="228600" indent="-228600" eaLnBrk="1" hangingPunct="1"/>
            <a:r>
              <a:rPr lang="ru-RU" dirty="0"/>
              <a:t>В 1-е сутки : первые 2 часа каждые 30 минут по 1 таблетке (5 таблеток), затем 3 приема по 1 таблетке.</a:t>
            </a:r>
          </a:p>
          <a:p>
            <a:pPr marL="228600" indent="-228600" eaLnBrk="1" hangingPunct="1"/>
            <a:r>
              <a:rPr lang="ru-RU" dirty="0"/>
              <a:t>Во 2-5 -е сутки: по 1 таблетке 3 раза в сутки</a:t>
            </a:r>
          </a:p>
        </p:txBody>
      </p:sp>
    </p:spTree>
    <p:extLst>
      <p:ext uri="{BB962C8B-B14F-4D97-AF65-F5344CB8AC3E}">
        <p14:creationId xmlns:p14="http://schemas.microsoft.com/office/powerpoint/2010/main" val="15059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7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3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6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580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1851" y="1651001"/>
            <a:ext cx="10515600" cy="44386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398E5-E7EE-42C6-9124-9F2599C6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29" y="6022165"/>
            <a:ext cx="1800000" cy="7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7580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57629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557184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8056739" y="2489200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2"/>
          </p:nvPr>
        </p:nvSpPr>
        <p:spPr>
          <a:xfrm>
            <a:off x="1057629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57184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8056739" y="3953934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1057629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557184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8056739" y="5418668"/>
            <a:ext cx="2803171" cy="8551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41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6">
                    <a:lumMod val="75000"/>
                    <a:lumOff val="25000"/>
                  </a:schemeClr>
                </a:solidFill>
                <a:latin typeface="Futura PT Demi" panose="020B07020202040203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551" y="373594"/>
            <a:ext cx="1800000" cy="7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439335"/>
          </a:xfrm>
        </p:spPr>
        <p:txBody>
          <a:bodyPr anchor="b"/>
          <a:lstStyle>
            <a:lvl1pPr>
              <a:defRPr sz="320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8267"/>
            <a:ext cx="3932237" cy="36507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0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52B9-2998-4444-BA5E-0353CDD42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9F64F2B-AFDA-43BE-A037-0E41D2E57F78}"/>
              </a:ext>
            </a:extLst>
          </p:cNvPr>
          <p:cNvCxnSpPr/>
          <p:nvPr/>
        </p:nvCxnSpPr>
        <p:spPr>
          <a:xfrm>
            <a:off x="838200" y="1710663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B6EF21-3537-4008-BDB6-E7B0882D7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4" y="427221"/>
            <a:ext cx="1800000" cy="7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7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8B7EECC-0A97-42C7-8698-3788C57FB96F}"/>
              </a:ext>
            </a:extLst>
          </p:cNvPr>
          <p:cNvCxnSpPr/>
          <p:nvPr/>
        </p:nvCxnSpPr>
        <p:spPr>
          <a:xfrm>
            <a:off x="838200" y="1600200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6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8398D2-DBD8-4F02-B7EA-FFF090357542}"/>
              </a:ext>
            </a:extLst>
          </p:cNvPr>
          <p:cNvCxnSpPr/>
          <p:nvPr/>
        </p:nvCxnSpPr>
        <p:spPr>
          <a:xfrm>
            <a:off x="838200" y="1600200"/>
            <a:ext cx="105156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4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5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2E7B9FE-5579-40DB-BC23-F30896FF1EBA}"/>
              </a:ext>
            </a:extLst>
          </p:cNvPr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6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FC0B270-2D79-4E99-A492-6AAE43256BD5}"/>
              </a:ext>
            </a:extLst>
          </p:cNvPr>
          <p:cNvCxnSpPr/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4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973C-1B24-46C7-B4BA-5BDF67F197F9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2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teriamedica.ru/" TargetMode="Externa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098" y="1941439"/>
            <a:ext cx="8708994" cy="2160240"/>
          </a:xfrm>
        </p:spPr>
        <p:txBody>
          <a:bodyPr/>
          <a:lstStyle/>
          <a:p>
            <a:pPr algn="ctr"/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ELMİ -İSTEHSALAT MATERİA</a:t>
            </a:r>
            <a:r>
              <a:rPr lang="az-Latn-AZ" b="1" i="1" dirty="0"/>
              <a:t> </a:t>
            </a:r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MEDİKA HOLDİNQ ŞİRKƏTİ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26278" y="5579373"/>
            <a:ext cx="4333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Websayt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www.materiamedica.ru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Tel/</a:t>
            </a:r>
            <a:r>
              <a:rPr lang="en-US" alt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(994)12 488 68 92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Ünvan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kumimoji="0" lang="az-Latn-AZ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Bakı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Noyabr </a:t>
            </a:r>
            <a:r>
              <a:rPr lang="az-Latn-AZ" altLang="ru-RU" sz="2000" b="1" dirty="0" err="1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az-Latn-AZ" altLang="ru-RU" sz="2000" b="1" dirty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CFA41C-BF18-424A-BBFC-7301BFA0F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76" y="126267"/>
            <a:ext cx="3408764" cy="13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1436"/>
            <a:ext cx="8229600" cy="480131"/>
          </a:xfrm>
        </p:spPr>
        <p:txBody>
          <a:bodyPr>
            <a:spAutoFit/>
          </a:bodyPr>
          <a:lstStyle/>
          <a:p>
            <a:r>
              <a:rPr lang="az-Latn-AZ" altLang="ru-RU" sz="2800" b="1" dirty="0">
                <a:solidFill>
                  <a:srgbClr val="1887C3"/>
                </a:solidFill>
                <a:latin typeface="Calibri" pitchFamily="34" charset="0"/>
              </a:rPr>
              <a:t>Müalicənin 1 günnən “zərbəedici” qəbul qaydası</a:t>
            </a:r>
            <a:endParaRPr lang="ru-RU" sz="28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1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61703" y="4310742"/>
            <a:ext cx="5432697" cy="85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481" tIns="32241" rIns="64481" bIns="32241">
            <a:spAutoFit/>
          </a:bodyPr>
          <a:lstStyle/>
          <a:p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Kiçik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yaşlı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uşaqlar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həbi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otaq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temperaturunda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miqdarda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qaynanmış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suda</a:t>
            </a:r>
            <a:endParaRPr lang="en-US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xörək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qaşığı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həll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etmək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1992489" y="908050"/>
            <a:ext cx="78232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188" y="1303444"/>
            <a:ext cx="3509024" cy="3023159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Ð¿ÑÐ¾ÑÑÑÐ´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174" y="1456475"/>
            <a:ext cx="3056732" cy="271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ject 3"/>
          <p:cNvSpPr>
            <a:spLocks noChangeArrowheads="1"/>
          </p:cNvSpPr>
          <p:nvPr/>
        </p:nvSpPr>
        <p:spPr bwMode="auto">
          <a:xfrm>
            <a:off x="561703" y="5488925"/>
            <a:ext cx="7153587" cy="8968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05395" y="5808959"/>
            <a:ext cx="9508304" cy="40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481" tIns="32241" rIns="64481" bIns="32241">
            <a:spAutoFit/>
          </a:bodyPr>
          <a:lstStyle/>
          <a:p>
            <a:pPr eaLnBrk="1" hangingPunct="1">
              <a:defRPr/>
            </a:pPr>
            <a:r>
              <a:rPr lang="az-Latn-AZ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aydan yuxarı uşaqlar və böyüklər</a:t>
            </a:r>
            <a:endParaRPr lang="ru-RU" alt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Comp\Desktop\1481029347662_original_jergoferon_tabletki_dlya_rassasyvaniya_20_sht_www_piluli_ru_eapt2162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05103" y="158670"/>
            <a:ext cx="1157225" cy="614878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97F72D-3C88-43D8-97B0-39BF5FB0A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04" y="4630199"/>
            <a:ext cx="3586969" cy="17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21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ELMİ -İSTEHSLAT MATERİA MEDİKA HOLDİNQ ŞİRKƏTİ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723900" y="1850964"/>
            <a:ext cx="10744200" cy="41100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az-Latn-AZ" altLang="ru-RU" sz="2400" b="1" i="1" dirty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EİŞ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Holding MMC </a:t>
            </a:r>
            <a:r>
              <a:rPr kumimoji="0" lang="az-Latn-AZ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Rusiyanın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bazar</a:t>
            </a:r>
            <a:r>
              <a:rPr kumimoji="0" lang="az-Latn-AZ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ın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böyük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əczaçılıq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şirkətlərindən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biridir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1992-ci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yaradılıb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25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artıqdır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ki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Holdinq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müxtəlif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farmakoloji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qrupların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reseptsiz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dərmanlarını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inkişaf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etdirir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təbliğ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immunomodulyatorlar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virusəleyhinə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öskürək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əleyhinə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nootrop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utoloji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reproduktiv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sistemlərin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funksiyalarının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tənzimləyiciləri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məhsullarının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orijinallığı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innovativliyi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Federasiyasında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qeydə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alınmış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onlarla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patentlə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vasitələrinin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yüksək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effektivliyi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təhlükəsizliyinin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unikal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birləşməsi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çoxsaylı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yerli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tədqiqatlarla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bütün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müəssisələri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GMP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standartlarına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uyğunluq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sertifikatına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1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malikdir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alt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3000" t="-9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225A76-7314-4D49-9B1E-43BA39A78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3" y="1207560"/>
            <a:ext cx="3901182" cy="3901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03DEF9-B58B-4473-9700-D1DFFDF57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46" y="1136539"/>
            <a:ext cx="3901182" cy="3901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ADEF1D-4138-46A2-A4C8-B922A18BD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81" y="271499"/>
            <a:ext cx="1556865" cy="6194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72E8AC-76AC-4ADF-94B9-7E5BAA6DB7AE}"/>
              </a:ext>
            </a:extLst>
          </p:cNvPr>
          <p:cNvSpPr txBox="1"/>
          <p:nvPr/>
        </p:nvSpPr>
        <p:spPr>
          <a:xfrm>
            <a:off x="2059618" y="4273721"/>
            <a:ext cx="878297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az-Latn-AZ" sz="2400" b="1" i="1" dirty="0">
                <a:solidFill>
                  <a:srgbClr val="002060"/>
                </a:solidFill>
              </a:rPr>
              <a:t>ERGOFERON</a:t>
            </a:r>
          </a:p>
          <a:p>
            <a:pPr marL="0" indent="0" algn="ctr">
              <a:buNone/>
              <a:defRPr/>
            </a:pPr>
            <a:r>
              <a:rPr lang="az-Latn-AZ" sz="1800" b="1" dirty="0" err="1">
                <a:solidFill>
                  <a:srgbClr val="002060"/>
                </a:solidFill>
                <a:latin typeface="Calibri" pitchFamily="34" charset="0"/>
              </a:rPr>
              <a:t>Antihistamin</a:t>
            </a:r>
            <a:r>
              <a:rPr lang="az-Latn-AZ" sz="1800" b="1" dirty="0">
                <a:solidFill>
                  <a:srgbClr val="002060"/>
                </a:solidFill>
                <a:latin typeface="Calibri" pitchFamily="34" charset="0"/>
              </a:rPr>
              <a:t> və </a:t>
            </a:r>
            <a:r>
              <a:rPr lang="az-Latn-AZ" sz="1800" b="1" dirty="0" err="1">
                <a:solidFill>
                  <a:srgbClr val="002060"/>
                </a:solidFill>
                <a:latin typeface="Calibri" pitchFamily="34" charset="0"/>
              </a:rPr>
              <a:t>iltihabəleyhinə</a:t>
            </a:r>
            <a:r>
              <a:rPr lang="az-Latn-AZ" sz="1800" b="1" dirty="0">
                <a:solidFill>
                  <a:srgbClr val="002060"/>
                </a:solidFill>
                <a:latin typeface="Calibri" pitchFamily="34" charset="0"/>
              </a:rPr>
              <a:t> aktivliyi ilə kombinə olunmuş  v</a:t>
            </a:r>
            <a:r>
              <a:rPr lang="en-US" sz="1800" b="1" dirty="0" err="1">
                <a:solidFill>
                  <a:srgbClr val="002060"/>
                </a:solidFill>
                <a:latin typeface="Calibri" pitchFamily="34" charset="0"/>
              </a:rPr>
              <a:t>irusəleyhinə</a:t>
            </a:r>
            <a:r>
              <a:rPr lang="en-US" sz="1800" b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Calibri" pitchFamily="34" charset="0"/>
              </a:rPr>
              <a:t>preparat</a:t>
            </a:r>
            <a:r>
              <a:rPr lang="en-US" sz="1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0" indent="0" algn="ctr">
              <a:buNone/>
              <a:defRPr/>
            </a:pPr>
            <a:r>
              <a:rPr lang="az-Latn-AZ" sz="1800" b="1" dirty="0" err="1">
                <a:solidFill>
                  <a:srgbClr val="002060"/>
                </a:solidFill>
                <a:latin typeface="Calibri" pitchFamily="34" charset="0"/>
              </a:rPr>
              <a:t>Qripp</a:t>
            </a:r>
            <a:r>
              <a:rPr lang="az-Latn-AZ" sz="1800" b="1" dirty="0">
                <a:solidFill>
                  <a:srgbClr val="002060"/>
                </a:solidFill>
                <a:latin typeface="Calibri" pitchFamily="34" charset="0"/>
              </a:rPr>
              <a:t> və KRVİ müalicəsi </a:t>
            </a:r>
          </a:p>
          <a:p>
            <a:pPr marL="0" indent="0" algn="ctr">
              <a:buNone/>
              <a:defRPr/>
            </a:pPr>
            <a:r>
              <a:rPr lang="az-Latn-AZ" sz="1800" b="1" dirty="0">
                <a:solidFill>
                  <a:srgbClr val="002060"/>
                </a:solidFill>
                <a:latin typeface="Calibri" pitchFamily="34" charset="0"/>
              </a:rPr>
              <a:t>(6 ayından yuxarı uşaqlar və böyüklər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6347440" y="2351669"/>
            <a:ext cx="792088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374149" y="5412438"/>
            <a:ext cx="792088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402995" y="3867184"/>
            <a:ext cx="792088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086" name="Группа 10"/>
          <p:cNvGrpSpPr>
            <a:grpSpLocks/>
          </p:cNvGrpSpPr>
          <p:nvPr/>
        </p:nvGrpSpPr>
        <p:grpSpPr bwMode="auto">
          <a:xfrm>
            <a:off x="7562281" y="1595361"/>
            <a:ext cx="2743200" cy="4516438"/>
            <a:chOff x="6008691" y="2271803"/>
            <a:chExt cx="2743242" cy="451619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008691" y="2271803"/>
              <a:ext cx="2743242" cy="15125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Qamma</a:t>
              </a:r>
            </a:p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interferona </a:t>
              </a:r>
            </a:p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qarşı reliz-aktiv anticisimlər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118437" y="3890216"/>
              <a:ext cx="2523749" cy="13919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Histaminə qarşı reliz aktiv anticisimlər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118437" y="5445223"/>
              <a:ext cx="2414003" cy="13427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z-Latn-AZ" sz="2000" b="1" dirty="0">
                  <a:solidFill>
                    <a:schemeClr val="tx1"/>
                  </a:solidFill>
                </a:rPr>
                <a:t>CD4 ə qarşı reliz aktiv anticisimlər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Google Shape;258;p52">
            <a:extLst>
              <a:ext uri="{FF2B5EF4-FFF2-40B4-BE49-F238E27FC236}">
                <a16:creationId xmlns:a16="http://schemas.microsoft.com/office/drawing/2014/main" id="{59389269-D988-472F-A8E9-3ACEF9ECB95F}"/>
              </a:ext>
            </a:extLst>
          </p:cNvPr>
          <p:cNvSpPr txBox="1"/>
          <p:nvPr/>
        </p:nvSpPr>
        <p:spPr>
          <a:xfrm>
            <a:off x="2863453" y="312738"/>
            <a:ext cx="65151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buClr>
                <a:srgbClr val="0094A1"/>
              </a:buClr>
              <a:buSzPts val="2100"/>
            </a:pPr>
            <a:r>
              <a:rPr lang="az-Latn-AZ" alt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Ergoferonun</a:t>
            </a:r>
            <a:r>
              <a:rPr lang="az-Latn-AZ" alt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tərkibi</a:t>
            </a:r>
            <a:endParaRPr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E41E17-BBC9-41C6-A563-E1B59064D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3" y="581228"/>
            <a:ext cx="3901182" cy="39011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AC2843-11E1-4F32-8766-3352B9E57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3" y="2848888"/>
            <a:ext cx="4276078" cy="42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7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/>
          <p:nvPr/>
        </p:nvSpPr>
        <p:spPr>
          <a:xfrm>
            <a:off x="6681790" y="4298952"/>
            <a:ext cx="13097" cy="169861"/>
          </a:xfrm>
          <a:custGeom>
            <a:avLst/>
            <a:gdLst/>
            <a:ahLst/>
            <a:cxnLst/>
            <a:rect l="l" t="t" r="r" b="b"/>
            <a:pathLst>
              <a:path w="32384" h="304164" extrusionOk="0">
                <a:moveTo>
                  <a:pt x="419" y="0"/>
                </a:moveTo>
                <a:lnTo>
                  <a:pt x="235" y="14053"/>
                </a:lnTo>
                <a:lnTo>
                  <a:pt x="104" y="28113"/>
                </a:lnTo>
                <a:lnTo>
                  <a:pt x="0" y="56235"/>
                </a:lnTo>
                <a:lnTo>
                  <a:pt x="307" y="105710"/>
                </a:lnTo>
                <a:lnTo>
                  <a:pt x="1262" y="155207"/>
                </a:lnTo>
                <a:lnTo>
                  <a:pt x="2878" y="204901"/>
                </a:lnTo>
                <a:lnTo>
                  <a:pt x="5159" y="254629"/>
                </a:lnTo>
                <a:lnTo>
                  <a:pt x="8064" y="303733"/>
                </a:lnTo>
                <a:lnTo>
                  <a:pt x="32181" y="303733"/>
                </a:lnTo>
                <a:lnTo>
                  <a:pt x="25323" y="254227"/>
                </a:lnTo>
                <a:lnTo>
                  <a:pt x="19117" y="204715"/>
                </a:lnTo>
                <a:lnTo>
                  <a:pt x="13500" y="154562"/>
                </a:lnTo>
                <a:lnTo>
                  <a:pt x="8484" y="103623"/>
                </a:lnTo>
                <a:lnTo>
                  <a:pt x="4115" y="52098"/>
                </a:lnTo>
                <a:lnTo>
                  <a:pt x="419" y="0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2"/>
          <p:cNvSpPr/>
          <p:nvPr/>
        </p:nvSpPr>
        <p:spPr>
          <a:xfrm>
            <a:off x="2937271" y="2147888"/>
            <a:ext cx="0" cy="31751"/>
          </a:xfrm>
          <a:custGeom>
            <a:avLst/>
            <a:gdLst/>
            <a:ahLst/>
            <a:cxnLst/>
            <a:rect l="l" t="t" r="r" b="b"/>
            <a:pathLst>
              <a:path w="120000" h="57785" extrusionOk="0">
                <a:moveTo>
                  <a:pt x="0" y="0"/>
                </a:moveTo>
                <a:lnTo>
                  <a:pt x="0" y="57442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2"/>
          <p:cNvSpPr/>
          <p:nvPr/>
        </p:nvSpPr>
        <p:spPr>
          <a:xfrm>
            <a:off x="2937271" y="1393826"/>
            <a:ext cx="0" cy="785812"/>
          </a:xfrm>
          <a:custGeom>
            <a:avLst/>
            <a:gdLst/>
            <a:ahLst/>
            <a:cxnLst/>
            <a:rect l="l" t="t" r="r" b="b"/>
            <a:pathLst>
              <a:path w="120000" h="1397000" extrusionOk="0">
                <a:moveTo>
                  <a:pt x="0" y="0"/>
                </a:moveTo>
                <a:lnTo>
                  <a:pt x="0" y="1396784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2"/>
          <p:cNvSpPr txBox="1"/>
          <p:nvPr/>
        </p:nvSpPr>
        <p:spPr>
          <a:xfrm>
            <a:off x="2863453" y="312738"/>
            <a:ext cx="65151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buClr>
                <a:srgbClr val="0094A1"/>
              </a:buClr>
              <a:buSzPts val="2100"/>
            </a:pPr>
            <a:r>
              <a:rPr lang="az-Latn-AZ" alt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Ergoferonun təsir mexanizmi</a:t>
            </a:r>
            <a:endParaRPr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59" name="Google Shape;259;p52"/>
          <p:cNvSpPr txBox="1"/>
          <p:nvPr/>
        </p:nvSpPr>
        <p:spPr>
          <a:xfrm>
            <a:off x="1802299" y="1161257"/>
            <a:ext cx="3064981" cy="7080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defRPr/>
            </a:pPr>
            <a:r>
              <a:rPr lang="az-Latn-AZ" sz="2000" b="1" dirty="0"/>
              <a:t>Qamma interferona </a:t>
            </a:r>
          </a:p>
          <a:p>
            <a:pPr algn="ctr">
              <a:defRPr/>
            </a:pPr>
            <a:r>
              <a:rPr lang="az-Latn-AZ" sz="2000" b="1" dirty="0"/>
              <a:t>qarşı reliz-aktiv anticisimlər</a:t>
            </a:r>
            <a:endParaRPr lang="ru-RU" sz="2000" b="1" dirty="0"/>
          </a:p>
        </p:txBody>
      </p:sp>
      <p:sp>
        <p:nvSpPr>
          <p:cNvPr id="260" name="Google Shape;260;p52"/>
          <p:cNvSpPr txBox="1"/>
          <p:nvPr/>
        </p:nvSpPr>
        <p:spPr>
          <a:xfrm>
            <a:off x="5048251" y="1170335"/>
            <a:ext cx="2638011" cy="7080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-US" sz="2000" b="1" dirty="0"/>
              <a:t>CD4 ə qarşı reliz </a:t>
            </a:r>
            <a:endParaRPr lang="az-Latn-AZ" sz="2000" b="1" dirty="0"/>
          </a:p>
          <a:p>
            <a:pPr algn="ctr"/>
            <a:r>
              <a:rPr lang="en-US" sz="2000" b="1" dirty="0"/>
              <a:t>aktiv anticisimlər</a:t>
            </a:r>
          </a:p>
        </p:txBody>
      </p:sp>
      <p:sp>
        <p:nvSpPr>
          <p:cNvPr id="261" name="Google Shape;261;p52"/>
          <p:cNvSpPr txBox="1"/>
          <p:nvPr/>
        </p:nvSpPr>
        <p:spPr>
          <a:xfrm>
            <a:off x="7874793" y="1161256"/>
            <a:ext cx="2640807" cy="717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FF00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-US" sz="2000" b="1" dirty="0" err="1"/>
              <a:t>Histaminə</a:t>
            </a:r>
            <a:r>
              <a:rPr lang="en-US" sz="2000" b="1" dirty="0"/>
              <a:t> qarşı </a:t>
            </a:r>
            <a:endParaRPr lang="az-Latn-AZ" sz="2000" b="1" dirty="0"/>
          </a:p>
          <a:p>
            <a:pPr algn="ctr"/>
            <a:r>
              <a:rPr lang="en-US" sz="2000" b="1" dirty="0"/>
              <a:t>reliz aktiv anticisimlər</a:t>
            </a:r>
          </a:p>
        </p:txBody>
      </p:sp>
      <p:sp>
        <p:nvSpPr>
          <p:cNvPr id="262" name="Google Shape;262;p52"/>
          <p:cNvSpPr txBox="1"/>
          <p:nvPr/>
        </p:nvSpPr>
        <p:spPr>
          <a:xfrm>
            <a:off x="2390503" y="1985962"/>
            <a:ext cx="6961674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6DA7"/>
              </a:buClr>
              <a:buSzPts val="1400"/>
            </a:pPr>
            <a:r>
              <a:rPr lang="az-Latn-AZ" sz="2000" b="1" dirty="0">
                <a:solidFill>
                  <a:srgbClr val="006DA7"/>
                </a:solidFill>
                <a:latin typeface="Calibri"/>
                <a:ea typeface="Calibri"/>
                <a:cs typeface="Calibri"/>
                <a:sym typeface="Calibri"/>
              </a:rPr>
              <a:t>Hədəf molekulları və onların resptorlarının aktivliyinin artması</a:t>
            </a:r>
            <a:endParaRPr sz="20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63" name="Google Shape;263;p52"/>
          <p:cNvSpPr txBox="1"/>
          <p:nvPr/>
        </p:nvSpPr>
        <p:spPr>
          <a:xfrm>
            <a:off x="1682353" y="2755903"/>
            <a:ext cx="4294587" cy="953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az-Latn-AZ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 əleyhinə və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immunomodul</a:t>
            </a:r>
            <a:r>
              <a:rPr lang="az-Latn-AZ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edici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lt1"/>
              </a:buClr>
              <a:buSzPts val="1500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ru" sz="1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Противовирусное и  иммуномодулирующее действие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2"/>
          <p:cNvSpPr txBox="1"/>
          <p:nvPr/>
        </p:nvSpPr>
        <p:spPr>
          <a:xfrm>
            <a:off x="6681790" y="2742927"/>
            <a:ext cx="3925250" cy="9667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az-Latn-AZ" sz="2600" b="1" dirty="0">
                <a:latin typeface="Calibri"/>
                <a:ea typeface="Calibri"/>
                <a:cs typeface="Calibri"/>
                <a:sym typeface="Calibri"/>
              </a:rPr>
              <a:t>İltihabəleyhinə və antihistamin təsisr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52"/>
          <p:cNvSpPr txBox="1"/>
          <p:nvPr/>
        </p:nvSpPr>
        <p:spPr>
          <a:xfrm>
            <a:off x="1802297" y="4033081"/>
            <a:ext cx="3924014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Virusların tanınması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Virusların çoxalmasının qarşısını alır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 və bakteriyaların zərərsizləşdirilməsi və orqanizmdən xaric edilməsi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2"/>
          <p:cNvSpPr txBox="1"/>
          <p:nvPr/>
        </p:nvSpPr>
        <p:spPr>
          <a:xfrm>
            <a:off x="6694886" y="4111284"/>
            <a:ext cx="3912153" cy="2045528"/>
          </a:xfrm>
          <a:prstGeom prst="rect">
            <a:avLst/>
          </a:prstGeom>
          <a:noFill/>
          <a:ln w="38100" cap="flat" cmpd="sng">
            <a:solidFill>
              <a:srgbClr val="70A4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Tənəffüs sisteminidə selikli qişanın ödemini azalması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Allergik reaksiyaların kəskinliyinin azalması</a:t>
            </a:r>
            <a:r>
              <a:rPr lang="ru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200"/>
              <a:buFont typeface="Arial"/>
              <a:buChar char="•"/>
            </a:pPr>
            <a:r>
              <a:rPr lang="az-Latn-AZ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Bronxların saya əzələlərinin tonusunun azalması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2"/>
          <p:cNvSpPr/>
          <p:nvPr/>
        </p:nvSpPr>
        <p:spPr>
          <a:xfrm>
            <a:off x="9216628" y="3730284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88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2"/>
          <p:cNvSpPr/>
          <p:nvPr/>
        </p:nvSpPr>
        <p:spPr>
          <a:xfrm>
            <a:off x="3663553" y="2354261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2"/>
          <p:cNvSpPr/>
          <p:nvPr/>
        </p:nvSpPr>
        <p:spPr>
          <a:xfrm>
            <a:off x="3823335" y="3717014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2"/>
          <p:cNvSpPr/>
          <p:nvPr/>
        </p:nvSpPr>
        <p:spPr>
          <a:xfrm>
            <a:off x="9002628" y="2111541"/>
            <a:ext cx="375927" cy="534248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889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2"/>
          <p:cNvSpPr/>
          <p:nvPr/>
        </p:nvSpPr>
        <p:spPr>
          <a:xfrm>
            <a:off x="5324475" y="2354261"/>
            <a:ext cx="323850" cy="381000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006DA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2"/>
          <p:cNvSpPr txBox="1"/>
          <p:nvPr/>
        </p:nvSpPr>
        <p:spPr>
          <a:xfrm>
            <a:off x="1682353" y="4057219"/>
            <a:ext cx="4294587" cy="2099594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34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2"/>
          <a:stretch/>
        </p:blipFill>
        <p:spPr bwMode="auto">
          <a:xfrm>
            <a:off x="411545" y="3726295"/>
            <a:ext cx="5021589" cy="294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3913" y="182880"/>
            <a:ext cx="10515599" cy="294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Hər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hüceyrə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üzərində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çoxlu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interferon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reseptorları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və bunlar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gözləmə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rejimində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olur.  ERGOFERON preparatanın tərkibində olan İnterferon qammaya qarşı relizaktiv anticisimlər, həmin reseptorları fizioloji səviyyədə aktivləşdirir və immun cavabı </a:t>
            </a:r>
            <a:r>
              <a:rPr lang="az-Latn-AZ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gücləndirir</a:t>
            </a:r>
            <a:r>
              <a:rPr lang="az-Latn-A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(İNF alfa, beta və qammanın reseptor tərəfindən tanımasını təmin edir) Bu səbəbdən ERGOFERON preparatı xəstəliyin başlanma  günündən  asılı olmayaraq  Qrip və  KRVİ-nın müalicəsində eyni effektivliyə malikdir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21C599-CE52-479E-B657-2DD607789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88" y="3518950"/>
            <a:ext cx="3755254" cy="30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2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326571"/>
            <a:ext cx="11416937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0" y="1201738"/>
            <a:ext cx="9158288" cy="510698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Qrip A və qrip B, 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Kəskin respirator virus infeksiyaları (paraqrip, adenovirus, respirator-sinsitial viruslar, koronavirus), 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Herpes virusu infeksiyaları (labial herpes, oftalmoherpes, genital herpes, kəmərləyici herpes, suçiçəyi, infeksion mononukleoz), 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Virus etiologiyalı kəskin bağırsaq infeksiyaları (kalisivirus, koronavirus, rotavirus, enterovirus), 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Enterovirus və meninqokokk meningitlər, böyrək sindromu ilə müşayiət olunan hemorragik qızdırma, gənə ensefaliti,</a:t>
            </a:r>
          </a:p>
          <a:p>
            <a:pPr marL="45720" indent="0">
              <a:buNone/>
            </a:pPr>
            <a:r>
              <a:rPr lang="az-Latn-AZ" sz="2600" b="1" i="1" dirty="0">
                <a:latin typeface="Times New Roman" pitchFamily="18" charset="0"/>
                <a:cs typeface="Times New Roman" pitchFamily="18" charset="0"/>
              </a:rPr>
              <a:t>Bakterial infeksiyaların (psevdovərəm, göyöskürək, iyesinioz, atipik törədicilər daxil olmaqla, müxtəlif etiologiyalı pnevmoniya, (M.pneumoniae, C.pneumoniae, Legionella spp.)) kompleks müalicəsi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4034" y="0"/>
            <a:ext cx="795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ERGOFERON  istifadə göstərişləri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E934B4-E941-472D-A275-27295732B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00" y="-518163"/>
            <a:ext cx="2582600" cy="25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88640"/>
            <a:ext cx="4320480" cy="37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9185134">
            <a:off x="8466846" y="907817"/>
            <a:ext cx="14401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>
                <a:solidFill>
                  <a:srgbClr val="7030A0"/>
                </a:solidFill>
              </a:rPr>
              <a:t>asqırma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8398177">
            <a:off x="7807319" y="3057562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rgbClr val="7030A0"/>
                </a:solidFill>
              </a:rPr>
              <a:t>Iltihabı azaldır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860275">
            <a:off x="8650372" y="3193545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b="1" dirty="0">
                <a:solidFill>
                  <a:schemeClr val="accent6"/>
                </a:solidFill>
              </a:rPr>
              <a:t>Öskürəyi </a:t>
            </a:r>
            <a:r>
              <a:rPr lang="az-Latn-AZ" sz="1400" dirty="0">
                <a:solidFill>
                  <a:schemeClr val="accent6"/>
                </a:solidFill>
              </a:rPr>
              <a:t>hasandlaşdırır</a:t>
            </a:r>
            <a:endParaRPr lang="ru-RU" sz="1400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407923">
            <a:off x="6672064" y="2276873"/>
            <a:ext cx="1512168" cy="1096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b="1" dirty="0">
                <a:solidFill>
                  <a:schemeClr val="accent1">
                    <a:lumMod val="75000"/>
                  </a:schemeClr>
                </a:solidFill>
              </a:rPr>
              <a:t>QRİP VİRUSLARLA</a:t>
            </a:r>
          </a:p>
          <a:p>
            <a:pPr algn="ctr"/>
            <a:r>
              <a:rPr lang="az-Latn-AZ" sz="1200" b="1" dirty="0">
                <a:solidFill>
                  <a:schemeClr val="accent1">
                    <a:lumMod val="75000"/>
                  </a:schemeClr>
                </a:solidFill>
              </a:rPr>
              <a:t>MÜBARİZƏ APARIR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448865">
            <a:off x="6270921" y="1175928"/>
            <a:ext cx="1368152" cy="288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rgbClr val="FFFF00"/>
                </a:solidFill>
              </a:rPr>
              <a:t>immunitet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19787">
            <a:off x="6919014" y="634046"/>
            <a:ext cx="1860633" cy="381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rgbClr val="C00000"/>
                </a:solidFill>
              </a:rPr>
              <a:t>Ümumi vəziyyət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798390">
            <a:off x="8471375" y="1774623"/>
            <a:ext cx="21602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accent5">
                    <a:lumMod val="75000"/>
                  </a:schemeClr>
                </a:solidFill>
              </a:rPr>
              <a:t>Burnun tutulması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4278936">
            <a:off x="7543867" y="1730435"/>
            <a:ext cx="1161172" cy="21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200" b="1" dirty="0">
                <a:solidFill>
                  <a:schemeClr val="accent3">
                    <a:lumMod val="50000"/>
                  </a:schemeClr>
                </a:solidFill>
              </a:rPr>
              <a:t>Soyuqdəymə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548640" y="365759"/>
            <a:ext cx="5691376" cy="5976143"/>
          </a:xfrm>
        </p:spPr>
        <p:txBody>
          <a:bodyPr>
            <a:normAutofit/>
          </a:bodyPr>
          <a:lstStyle/>
          <a:p>
            <a:r>
              <a:rPr lang="az-Latn-AZ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ERGOFERON-un üstünlükləri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az-Latn-AZ" b="1" i="1" dirty="0">
              <a:solidFill>
                <a:schemeClr val="tx1"/>
              </a:solidFill>
            </a:endParaRPr>
          </a:p>
          <a:p>
            <a:pPr marL="45720"/>
            <a:r>
              <a:rPr lang="az-Latn-AZ" b="1" i="1" dirty="0">
                <a:solidFill>
                  <a:schemeClr val="tx1"/>
                </a:solidFill>
              </a:rPr>
              <a:t>-</a:t>
            </a:r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Qrip və KRVİ ağır gedişatının , bakterial ağırlaşmalarının qarşısını alır.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-Simptomları (burun axması, asqırma, halsızlıq, intoksikasıya) tez aradan qaldirir.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-Qızdırmanı normallaşdırı və qızdırma salıcı dərmanların gəbulunu 2 dəfə azaldır.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-İmmun sistemini tükətmir.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-Həm uşaqlarda həm böyüklərdə istifadə olunur</a:t>
            </a:r>
          </a:p>
          <a:p>
            <a:pPr marL="45720"/>
            <a:r>
              <a:rPr lang="az-Latn-AZ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Öyrəşmə vermir.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az-Latn-AZ" b="1" dirty="0">
              <a:solidFill>
                <a:schemeClr val="tx1"/>
              </a:solidFill>
            </a:endParaRPr>
          </a:p>
          <a:p>
            <a:pPr algn="l"/>
            <a:endParaRPr lang="az-Latn-AZ" b="1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Comp\Desktop\1481029347662_original_jergoferon_tabletki_dlya_rassasyvaniya_20_sht_www_piluli_ru_eapt216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430" y="4444830"/>
            <a:ext cx="34956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57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-ММХ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-ММХ" id="{5FAE99D3-6460-4914-89A4-F79C0B6204A8}" vid="{0D01588D-F320-47E8-B2A4-E24A9C1C09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Тема-ММХ</Template>
  <TotalTime>286</TotalTime>
  <Words>776</Words>
  <Application>Microsoft Office PowerPoint</Application>
  <PresentationFormat>Widescreen</PresentationFormat>
  <Paragraphs>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Futura PT Demi</vt:lpstr>
      <vt:lpstr>Tahoma</vt:lpstr>
      <vt:lpstr>Times New Roman</vt:lpstr>
      <vt:lpstr>Тема-ММХ</vt:lpstr>
      <vt:lpstr>ELMİ -İSTEHSALAT MATERİA MEDİKA HOLDİNQ ŞİRKƏTİ</vt:lpstr>
      <vt:lpstr>ELMİ -İSTEHSLAT MATERİA MEDİKA HOLDİNQ ŞİRKƏTİ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Müalicənin 1 günnən “zərbəedici” qəbul qaydası</vt:lpstr>
    </vt:vector>
  </TitlesOfParts>
  <Company>MMX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ELMİ -TƏDQİQAT MATERİA MEDİKA HOLDİNQ ŞİRKƏTİ</dc:title>
  <dc:creator>HP</dc:creator>
  <cp:lastModifiedBy>User</cp:lastModifiedBy>
  <cp:revision>34</cp:revision>
  <dcterms:created xsi:type="dcterms:W3CDTF">2021-12-23T15:33:40Z</dcterms:created>
  <dcterms:modified xsi:type="dcterms:W3CDTF">2025-06-14T08:48:55Z</dcterms:modified>
</cp:coreProperties>
</file>