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9" r:id="rId4"/>
    <p:sldId id="265" r:id="rId5"/>
    <p:sldId id="263" r:id="rId6"/>
    <p:sldId id="277" r:id="rId7"/>
    <p:sldId id="273" r:id="rId8"/>
    <p:sldId id="274" r:id="rId9"/>
    <p:sldId id="27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89023" autoAdjust="0"/>
  </p:normalViewPr>
  <p:slideViewPr>
    <p:cSldViewPr snapToGrid="0">
      <p:cViewPr varScale="1">
        <p:scale>
          <a:sx n="74" d="100"/>
          <a:sy n="74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9A2C-A1C9-47C8-B451-33C8424EF83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936ED-C72E-4EDC-B695-29713585E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8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936ED-C72E-4EDC-B695-29713585EA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2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/>
              <a:t>İltihab, ödem, irin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936ED-C72E-4EDC-B695-29713585EA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0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мере развития патологического процесса интенсивность боли возрастает, она становится пульсирующей (при ограниченной форме болезни), беспокоит пациента постоянно, усиливается при оттягивании ушной раковины или надавливании на козелок, иррадиирует (отдает) в затылок, висок, шею, челюсти.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936ED-C72E-4EDC-B695-29713585EA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Hidrokortizon</a:t>
            </a:r>
            <a:r>
              <a:rPr lang="en-US" dirty="0"/>
              <a:t> </a:t>
            </a:r>
            <a:r>
              <a:rPr lang="en-US" dirty="0" err="1"/>
              <a:t>xarici</a:t>
            </a:r>
            <a:r>
              <a:rPr lang="en-US" dirty="0"/>
              <a:t> </a:t>
            </a:r>
            <a:r>
              <a:rPr lang="en-US" dirty="0" err="1"/>
              <a:t>istifadə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sintetik</a:t>
            </a:r>
            <a:r>
              <a:rPr lang="en-US" dirty="0"/>
              <a:t> </a:t>
            </a:r>
            <a:r>
              <a:rPr lang="en-US" dirty="0" err="1"/>
              <a:t>qlükokortikoid</a:t>
            </a:r>
            <a:r>
              <a:rPr lang="en-US" dirty="0"/>
              <a:t> </a:t>
            </a:r>
            <a:r>
              <a:rPr lang="en-US" dirty="0" err="1"/>
              <a:t>preparatıdır</a:t>
            </a:r>
            <a:r>
              <a:rPr lang="en-US" dirty="0"/>
              <a:t>. </a:t>
            </a:r>
            <a:r>
              <a:rPr lang="en-US" dirty="0" err="1"/>
              <a:t>İltihab</a:t>
            </a:r>
            <a:r>
              <a:rPr lang="en-US" dirty="0"/>
              <a:t> </a:t>
            </a:r>
            <a:r>
              <a:rPr lang="en-US" dirty="0" err="1"/>
              <a:t>əleyhinə</a:t>
            </a:r>
            <a:r>
              <a:rPr lang="en-US" dirty="0"/>
              <a:t>, </a:t>
            </a:r>
            <a:r>
              <a:rPr lang="en-US" dirty="0" err="1"/>
              <a:t>ödem</a:t>
            </a:r>
            <a:r>
              <a:rPr lang="en-US" dirty="0"/>
              <a:t> </a:t>
            </a:r>
            <a:r>
              <a:rPr lang="en-US" dirty="0" err="1"/>
              <a:t>əleyhinə</a:t>
            </a:r>
            <a:r>
              <a:rPr lang="en-US" dirty="0"/>
              <a:t>, </a:t>
            </a:r>
            <a:r>
              <a:rPr lang="en-US" dirty="0" err="1"/>
              <a:t>qaşınma</a:t>
            </a:r>
            <a:r>
              <a:rPr lang="en-US" dirty="0"/>
              <a:t> </a:t>
            </a:r>
            <a:r>
              <a:rPr lang="en-US" dirty="0" err="1"/>
              <a:t>əleyhinə</a:t>
            </a:r>
            <a:r>
              <a:rPr lang="en-US" dirty="0"/>
              <a:t> </a:t>
            </a:r>
            <a:r>
              <a:rPr lang="en-US" dirty="0" err="1"/>
              <a:t>təsir</a:t>
            </a:r>
            <a:r>
              <a:rPr lang="en-US" dirty="0"/>
              <a:t> </a:t>
            </a:r>
            <a:r>
              <a:rPr lang="en-US" dirty="0" err="1"/>
              <a:t>göstərir</a:t>
            </a:r>
            <a:r>
              <a:rPr lang="en-US" dirty="0"/>
              <a:t>. </a:t>
            </a:r>
            <a:r>
              <a:rPr lang="en-US" dirty="0" err="1"/>
              <a:t>Limfositlərdən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makrofaqlardan</a:t>
            </a:r>
            <a:r>
              <a:rPr lang="en-US" dirty="0"/>
              <a:t> </a:t>
            </a:r>
            <a:r>
              <a:rPr lang="en-US" dirty="0" err="1"/>
              <a:t>sitokinlərin</a:t>
            </a:r>
            <a:r>
              <a:rPr lang="en-US" dirty="0"/>
              <a:t> (</a:t>
            </a:r>
            <a:r>
              <a:rPr lang="en-US" dirty="0" err="1"/>
              <a:t>interleykinlər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interferon) </a:t>
            </a:r>
            <a:r>
              <a:rPr lang="en-US" dirty="0" err="1"/>
              <a:t>sərbəst</a:t>
            </a:r>
            <a:r>
              <a:rPr lang="en-US" dirty="0"/>
              <a:t> </a:t>
            </a:r>
            <a:r>
              <a:rPr lang="en-US" dirty="0" err="1"/>
              <a:t>buraxılmasını</a:t>
            </a:r>
            <a:r>
              <a:rPr lang="en-US" dirty="0"/>
              <a:t> </a:t>
            </a:r>
            <a:r>
              <a:rPr lang="en-US" dirty="0" err="1"/>
              <a:t>maneə</a:t>
            </a:r>
            <a:r>
              <a:rPr lang="en-US" dirty="0"/>
              <a:t> </a:t>
            </a:r>
            <a:r>
              <a:rPr lang="en-US" dirty="0" err="1"/>
              <a:t>törədir</a:t>
            </a:r>
            <a:r>
              <a:rPr lang="en-US" dirty="0"/>
              <a:t>, </a:t>
            </a:r>
            <a:r>
              <a:rPr lang="en-US" dirty="0" err="1"/>
              <a:t>eozinofillər</a:t>
            </a:r>
            <a:r>
              <a:rPr lang="en-US" dirty="0"/>
              <a:t> </a:t>
            </a:r>
            <a:r>
              <a:rPr lang="en-US" dirty="0" err="1"/>
              <a:t>tərəfindən</a:t>
            </a:r>
            <a:r>
              <a:rPr lang="en-US" dirty="0"/>
              <a:t> </a:t>
            </a:r>
            <a:r>
              <a:rPr lang="en-US" dirty="0" err="1"/>
              <a:t>iltihab</a:t>
            </a:r>
            <a:r>
              <a:rPr lang="en-US" dirty="0"/>
              <a:t> </a:t>
            </a:r>
            <a:r>
              <a:rPr lang="en-US" dirty="0" err="1"/>
              <a:t>vasitəçilərinin</a:t>
            </a:r>
            <a:r>
              <a:rPr lang="en-US" dirty="0"/>
              <a:t> </a:t>
            </a:r>
            <a:r>
              <a:rPr lang="en-US" dirty="0" err="1"/>
              <a:t>buraxılmasını</a:t>
            </a:r>
            <a:r>
              <a:rPr lang="en-US" dirty="0"/>
              <a:t> </a:t>
            </a:r>
            <a:r>
              <a:rPr lang="en-US" dirty="0" err="1"/>
              <a:t>maneə</a:t>
            </a:r>
            <a:r>
              <a:rPr lang="en-US" dirty="0"/>
              <a:t> </a:t>
            </a:r>
            <a:r>
              <a:rPr lang="en-US" dirty="0" err="1"/>
              <a:t>törədir</a:t>
            </a:r>
            <a:r>
              <a:rPr lang="en-US" dirty="0"/>
              <a:t>, </a:t>
            </a:r>
            <a:r>
              <a:rPr lang="en-US" dirty="0" err="1"/>
              <a:t>araxidon</a:t>
            </a:r>
            <a:r>
              <a:rPr lang="en-US" dirty="0"/>
              <a:t> </a:t>
            </a:r>
            <a:r>
              <a:rPr lang="en-US" dirty="0" err="1"/>
              <a:t>turşusunun</a:t>
            </a:r>
            <a:r>
              <a:rPr lang="en-US" dirty="0"/>
              <a:t> </a:t>
            </a:r>
            <a:r>
              <a:rPr lang="en-US" dirty="0" err="1"/>
              <a:t>metabolizmini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prostaqlandinlərin</a:t>
            </a:r>
            <a:r>
              <a:rPr lang="en-US" dirty="0"/>
              <a:t> </a:t>
            </a:r>
            <a:r>
              <a:rPr lang="en-US" dirty="0" err="1"/>
              <a:t>sintezini</a:t>
            </a:r>
            <a:r>
              <a:rPr lang="en-US" dirty="0"/>
              <a:t> </a:t>
            </a:r>
            <a:r>
              <a:rPr lang="en-US" dirty="0" err="1"/>
              <a:t>pozur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936ED-C72E-4EDC-B695-29713585EA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4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936ED-C72E-4EDC-B695-29713585EA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2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936ED-C72E-4EDC-B695-29713585EA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936ED-C72E-4EDC-B695-29713585EA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3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5FAB-4673-B75C-F562-E1550F62D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8B0A4-0117-F7E5-D07E-88DCCD817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A5FCB-97DE-CFF1-0D45-38041E80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DC1-E6C0-4760-B2F7-10B4F131F32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48E48-6D14-1D08-5BB8-75731B92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53256-B8DD-E3D0-DBF3-41851C4A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24-F029-4486-9682-22C7213A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4E4E-25C7-D2C2-E73D-81C90E99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9700E-1315-B08B-5740-B68E9C58D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FB0C3-2122-6240-BAAA-654585AF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DC1-E6C0-4760-B2F7-10B4F131F32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03036-13D5-DA3F-73FD-95285CA9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107DB-330E-D713-4F4E-59980F33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24-F029-4486-9682-22C7213A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1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E12A0-ADA2-C866-99DE-7BB9DFC41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90D45-6488-F2E7-7A78-5AC2F3520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8A103-BF05-1069-045F-D5A4BEAD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DC1-E6C0-4760-B2F7-10B4F131F32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74840-49CE-A4B2-00CE-33FD54FB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19D2B-1DA2-4B0B-56B8-C7F45C1C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24-F029-4486-9682-22C7213A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1D25-F3E6-274B-C537-F5C26932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8B4F6-C28B-AB49-18D6-AC1797A91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8AAD2-7E95-18F6-744C-8C39D039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DC1-E6C0-4760-B2F7-10B4F131F32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C65D2-0E9F-D838-DCC2-0B7AA8D2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794D9-677D-BE31-D782-C4A6980D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24-F029-4486-9682-22C7213A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4188-CC13-3992-89D6-9C00975D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E0465-145F-DA24-3DBC-3B2BAB074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8FEE9-04C7-04C6-2006-C326274D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DC1-E6C0-4760-B2F7-10B4F131F32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7A588-993F-5EF5-23E4-506B3278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E5AE9-96A6-A54D-30A2-C5F62AB8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24-F029-4486-9682-22C7213A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1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CDCD-D85E-3041-CA0E-DCD77CEE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FFD77-CC86-C83E-02E3-ACFBF7988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3B677-8254-D215-1035-B16E90317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4D770-53B7-4532-7228-1BE50BFE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DC1-E6C0-4760-B2F7-10B4F131F32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E4E28-9BDA-23CD-C5E1-A7DE1318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ABF4B-5A05-CB31-11AE-2916163C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24-F029-4486-9682-22C7213A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6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0A2B-863C-F99A-D735-6A71A671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B27FA-22CE-1448-21B1-836CB6A61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9905E-616A-0223-1850-5245E0590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5BB57-7301-B8ED-7991-9236110C5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02D4E-5B73-7812-3B79-04F72AEA2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A9A677-04C7-52F3-0474-14D18D2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DC1-E6C0-4760-B2F7-10B4F131F32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D7C50-1B1B-8B88-5E41-21FB2029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FE881-3CED-30AF-D7B8-E98AEE86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24-F029-4486-9682-22C7213A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1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EC6F-53CF-CA08-061D-6C548EE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7CCA8-950C-1466-EABA-32770593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DC1-E6C0-4760-B2F7-10B4F131F32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D2F86-4BC5-C954-0E28-9ECA5BEF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FE4BF-98DA-A034-4719-37C20785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24-F029-4486-9682-22C7213A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3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D769D-F634-F7F1-C837-328A107C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DC1-E6C0-4760-B2F7-10B4F131F32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A741C-4CBE-04B9-61F5-6530030A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2BBB7-3370-5355-2AC6-1A297178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24-F029-4486-9682-22C7213A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1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0D34-AE4D-3135-B403-0C2AB070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4A645-2565-ED19-9099-691B58D3D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49729-F4DA-2029-8325-A61D8435D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16225-E6C3-7451-5424-BE79F505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DC1-E6C0-4760-B2F7-10B4F131F32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06DC7-A710-3E99-4820-AB0DB86A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2F504-02A5-22FA-3434-5394FDFB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24-F029-4486-9682-22C7213A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77214-C0C6-3E70-E3F1-12709C83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6A677-5475-D04B-FDE6-7A0B54501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2FC1A-369D-1091-2C1F-546CD1BEF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AB808-4523-1D72-C290-AF56D42D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DC1-E6C0-4760-B2F7-10B4F131F32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D0865-0A6B-37F1-B21F-30BE2088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1B41F-B93E-C91D-C679-A1B70A1B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24-F029-4486-9682-22C7213A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2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AA864-3DD2-30F5-3C3E-69DB92A1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36CD4-E11E-963E-1824-1AC82EB12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1014-554B-7027-F0F2-D57B048B5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09DC1-E6C0-4760-B2F7-10B4F131F32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FFB0F-C67F-DC39-EC68-95619ACE1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C2B2A-F7A1-D88D-9C2B-7BF00CBC9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80724-F029-4486-9682-22C7213A2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9AA9D-EF2E-A423-0D71-6D5E2B965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16" y="2696263"/>
            <a:ext cx="1855540" cy="3175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73333C-E18B-BC05-053D-8D367181EF76}"/>
              </a:ext>
            </a:extLst>
          </p:cNvPr>
          <p:cNvSpPr txBox="1"/>
          <p:nvPr/>
        </p:nvSpPr>
        <p:spPr>
          <a:xfrm>
            <a:off x="3047999" y="3246393"/>
            <a:ext cx="43001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OTOSEROL</a:t>
            </a:r>
          </a:p>
        </p:txBody>
      </p:sp>
    </p:spTree>
    <p:extLst>
      <p:ext uri="{BB962C8B-B14F-4D97-AF65-F5344CB8AC3E}">
        <p14:creationId xmlns:p14="http://schemas.microsoft.com/office/powerpoint/2010/main" val="353341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D8BC1-3AC2-4B42-2A91-11CDEE0BF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A8B4C2-C867-559C-18E1-459BBC004414}"/>
              </a:ext>
            </a:extLst>
          </p:cNvPr>
          <p:cNvSpPr txBox="1"/>
          <p:nvPr/>
        </p:nvSpPr>
        <p:spPr>
          <a:xfrm>
            <a:off x="3048000" y="266013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Latn-AZ" sz="6000" b="1" i="1" dirty="0">
                <a:solidFill>
                  <a:srgbClr val="C00000"/>
                </a:solidFill>
              </a:rPr>
              <a:t>TƏŞƏKKÜR!</a:t>
            </a:r>
            <a:endParaRPr lang="en-US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3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DE5B2755-1BA3-CEFC-11C4-51E43D24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06" y="240136"/>
            <a:ext cx="3431550" cy="42864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Bu,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qulaqın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və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qulaq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kanalının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lang="az-Latn-AZ" altLang="en-US" sz="2800" dirty="0">
                <a:solidFill>
                  <a:srgbClr val="1F1F1F"/>
                </a:solidFill>
                <a:latin typeface="inherit"/>
              </a:rPr>
              <a:t>çöl girişin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infeksiyasıdır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Üzgüçü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qulağı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və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ya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xarici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otit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adlanır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nəmə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məruz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qalması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səbəbindən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baş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verir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ən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çox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ru-RU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7-12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yaşa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qədər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olan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uşaqlarda</a:t>
            </a:r>
            <a:r>
              <a:rPr kumimoji="0" lang="az-Latn-AZ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böyüklər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və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yaşlı</a:t>
            </a:r>
            <a:r>
              <a:rPr lang="az-Latn-AZ" altLang="en-US" sz="2800" dirty="0">
                <a:solidFill>
                  <a:srgbClr val="1F1F1F"/>
                </a:solidFill>
                <a:latin typeface="inherit"/>
              </a:rPr>
              <a:t>larda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olur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A144A-6C9B-0C8E-ACFC-3289F7CA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31" y="339892"/>
            <a:ext cx="6035563" cy="3787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C8DDB7-6B4A-AA55-B603-1B6D5844D688}"/>
              </a:ext>
            </a:extLst>
          </p:cNvPr>
          <p:cNvSpPr txBox="1"/>
          <p:nvPr/>
        </p:nvSpPr>
        <p:spPr>
          <a:xfrm>
            <a:off x="9300030" y="649604"/>
            <a:ext cx="1346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z-Latn-AZ" dirty="0"/>
              <a:t>iltihab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7DA38A3-6A91-44C4-1EA4-C296A4CB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068" y="3386047"/>
            <a:ext cx="1998133" cy="62389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Xarici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qulaqın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ağrılı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infeksiyası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30EC6-B34E-523D-B28E-9F507D81D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36" y="4645479"/>
            <a:ext cx="9753600" cy="2150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0F1E6-2624-5D64-7E84-46E0EE0E118D}"/>
              </a:ext>
            </a:extLst>
          </p:cNvPr>
          <p:cNvSpPr txBox="1"/>
          <p:nvPr/>
        </p:nvSpPr>
        <p:spPr>
          <a:xfrm>
            <a:off x="1386895" y="5213137"/>
            <a:ext cx="115728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z-Latn-AZ" sz="2000" dirty="0"/>
              <a:t>İltihab, ödem, irin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70D507-1DA8-5CF5-3DBF-8F3CB2AAF045}"/>
              </a:ext>
            </a:extLst>
          </p:cNvPr>
          <p:cNvSpPr txBox="1"/>
          <p:nvPr/>
        </p:nvSpPr>
        <p:spPr>
          <a:xfrm>
            <a:off x="2238089" y="6248532"/>
            <a:ext cx="865943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z-Latn-AZ" b="1" dirty="0"/>
              <a:t>              Xarici otit                                               </a:t>
            </a:r>
            <a:r>
              <a:rPr lang="az-Latn-AZ" b="1"/>
              <a:t>Orta otit                                                 Daxili otit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817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848FDF2-5CC2-8416-FDDE-3B5E79223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784" y="447595"/>
            <a:ext cx="4148667" cy="4700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Xarici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otitin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simptomları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2963644-184F-22E0-902B-9C703379B7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6307" y="1359051"/>
            <a:ext cx="10695623" cy="127022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Həm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uşaqlarda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həm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də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böyüklərdə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xarici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otitin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ilk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əlamətləri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qulaqda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qaşınmadır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ki,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bu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da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tədricən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ağrıya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çevrilir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.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Patoloji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proses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inkişaf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etdikcə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ağrının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intensivliyi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artır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</a:t>
            </a:r>
            <a:r>
              <a:rPr lang="az-Latn-AZ" altLang="en-US" sz="2100" b="1" dirty="0">
                <a:solidFill>
                  <a:srgbClr val="1F1F1F"/>
                </a:solidFill>
                <a:latin typeface="inherit"/>
              </a:rPr>
              <a:t>pulsasiya </a:t>
            </a:r>
            <a:r>
              <a:rPr lang="az-Latn-AZ" altLang="en-US" sz="2100" dirty="0">
                <a:solidFill>
                  <a:srgbClr val="1F1F1F"/>
                </a:solidFill>
                <a:latin typeface="inherit"/>
              </a:rPr>
              <a:t>edir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(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xəstəliyin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məhdud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formasında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),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xəstəni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daim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narahat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edir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qulaq</a:t>
            </a:r>
            <a:r>
              <a:rPr kumimoji="0" lang="az-Latn-AZ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ı dartdıqca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və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ya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lang="az-Latn-AZ" altLang="en-US" sz="2100" dirty="0">
                <a:solidFill>
                  <a:srgbClr val="1F1F1F"/>
                </a:solidFill>
                <a:latin typeface="inherit"/>
              </a:rPr>
              <a:t>çıxıntıya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basdıqda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az-Latn-AZ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ağrı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güclənir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və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başın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az-Latn-AZ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arxasına, boyuna, çənəyə yayılır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136DE-9BFC-3F5C-C5BC-6DD831E7DC40}"/>
              </a:ext>
            </a:extLst>
          </p:cNvPr>
          <p:cNvSpPr txBox="1"/>
          <p:nvPr/>
        </p:nvSpPr>
        <p:spPr>
          <a:xfrm>
            <a:off x="506307" y="3062562"/>
            <a:ext cx="73835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400" dirty="0"/>
              <a:t>SİMPTOMLAR: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/>
              <a:t>Tı</a:t>
            </a:r>
            <a:r>
              <a:rPr lang="az-Latn-AZ" sz="2400" dirty="0"/>
              <a:t>x</a:t>
            </a:r>
            <a:r>
              <a:rPr lang="en-US" sz="2400" dirty="0" err="1"/>
              <a:t>anı</a:t>
            </a:r>
            <a:r>
              <a:rPr lang="az-Latn-AZ" sz="2400" dirty="0"/>
              <a:t>x</a:t>
            </a:r>
            <a:r>
              <a:rPr lang="en-US" sz="2400" dirty="0" err="1"/>
              <a:t>lıq</a:t>
            </a:r>
            <a:r>
              <a:rPr lang="az-Latn-AZ" sz="2400" dirty="0"/>
              <a:t> və</a:t>
            </a:r>
            <a:r>
              <a:rPr lang="en-US" sz="2400" dirty="0"/>
              <a:t> </a:t>
            </a:r>
            <a:r>
              <a:rPr lang="en-US" sz="2400" dirty="0" err="1"/>
              <a:t>qulaqda</a:t>
            </a:r>
            <a:r>
              <a:rPr lang="en-US" sz="2400" dirty="0"/>
              <a:t> </a:t>
            </a:r>
            <a:r>
              <a:rPr lang="en-US" sz="2400" dirty="0" err="1"/>
              <a:t>xarici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cismin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r>
              <a:rPr lang="az-Latn-AZ" sz="2400" dirty="0"/>
              <a:t> hissi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z-Latn-AZ" sz="2400" dirty="0"/>
              <a:t>S</a:t>
            </a:r>
            <a:r>
              <a:rPr lang="en-US" sz="2400" dirty="0" err="1"/>
              <a:t>eroz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seroz-irinli</a:t>
            </a:r>
            <a:r>
              <a:rPr lang="en-US" sz="2400" dirty="0"/>
              <a:t> </a:t>
            </a:r>
            <a:r>
              <a:rPr lang="az-Latn-AZ" sz="2400" dirty="0"/>
              <a:t>xarakterli</a:t>
            </a:r>
            <a:r>
              <a:rPr lang="en-US" sz="2400" dirty="0"/>
              <a:t> </a:t>
            </a:r>
            <a:r>
              <a:rPr lang="en-US" sz="2400" dirty="0" err="1"/>
              <a:t>qulaq</a:t>
            </a:r>
            <a:r>
              <a:rPr lang="en-US" sz="2400" dirty="0"/>
              <a:t> </a:t>
            </a:r>
            <a:r>
              <a:rPr lang="en-US" sz="2400" dirty="0" err="1"/>
              <a:t>kanalından</a:t>
            </a:r>
            <a:r>
              <a:rPr lang="en-US" sz="2400" dirty="0"/>
              <a:t> </a:t>
            </a:r>
            <a:r>
              <a:rPr lang="en-US" sz="2400" dirty="0" err="1"/>
              <a:t>axı</a:t>
            </a:r>
            <a:r>
              <a:rPr lang="az-Latn-AZ" sz="2400" dirty="0"/>
              <a:t>ntı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z-Latn-AZ" sz="2400" dirty="0"/>
              <a:t>Eşitmənin azalması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z-Latn-AZ" sz="2400" dirty="0"/>
              <a:t>Hərarətin yüksəlməsi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z-Latn-AZ" sz="2400" dirty="0"/>
              <a:t>Q</a:t>
            </a:r>
            <a:r>
              <a:rPr lang="en-US" sz="2400" dirty="0" err="1"/>
              <a:t>ulaqda</a:t>
            </a:r>
            <a:r>
              <a:rPr lang="en-US" sz="2400" dirty="0"/>
              <a:t> </a:t>
            </a:r>
            <a:r>
              <a:rPr lang="en-US" sz="2400" dirty="0" err="1"/>
              <a:t>müxtəlif</a:t>
            </a:r>
            <a:r>
              <a:rPr lang="en-US" sz="2400" dirty="0"/>
              <a:t> </a:t>
            </a:r>
            <a:r>
              <a:rPr lang="en-US" sz="2400" dirty="0" err="1"/>
              <a:t>tembr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intensivliyin</a:t>
            </a:r>
            <a:r>
              <a:rPr lang="en-US" sz="2400" dirty="0"/>
              <a:t> </a:t>
            </a:r>
            <a:r>
              <a:rPr lang="en-US" sz="2400" dirty="0" err="1"/>
              <a:t>səs-küyü</a:t>
            </a:r>
            <a:endParaRPr lang="az-Latn-A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z-Latn-AZ" sz="2400" dirty="0"/>
              <a:t>Z</a:t>
            </a:r>
            <a:r>
              <a:rPr lang="en-US" sz="2400" dirty="0" err="1"/>
              <a:t>əiflik</a:t>
            </a:r>
            <a:r>
              <a:rPr lang="en-US" sz="2400" dirty="0"/>
              <a:t>, </a:t>
            </a:r>
            <a:r>
              <a:rPr lang="en-US" sz="2400" dirty="0" err="1"/>
              <a:t>yorğunluq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digər</a:t>
            </a:r>
            <a:r>
              <a:rPr lang="en-US" sz="2400" dirty="0"/>
              <a:t> </a:t>
            </a:r>
            <a:r>
              <a:rPr lang="en-US" sz="2400" dirty="0" err="1"/>
              <a:t>intoksikasiya</a:t>
            </a:r>
            <a:r>
              <a:rPr lang="en-US" sz="2400" dirty="0"/>
              <a:t> </a:t>
            </a:r>
            <a:r>
              <a:rPr lang="en-US" sz="2400" dirty="0" err="1"/>
              <a:t>əlamətləri</a:t>
            </a:r>
            <a:r>
              <a:rPr lang="en-US" sz="24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79A4A4-47C3-867B-7DF8-90F670887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23" y="2647960"/>
            <a:ext cx="2477384" cy="2000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FE68C7-47D8-D512-553A-4418D4AFC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81" y="4665253"/>
            <a:ext cx="3198019" cy="21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2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063C5-3EC0-61AD-0744-AE23D6302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1A32669-61E1-6B8E-1393-31A029E9B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93" y="1342022"/>
            <a:ext cx="8180614" cy="385555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Etiologiyası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az-Latn-AZ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Ç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irklənmiş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suda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üzmək</a:t>
            </a:r>
            <a:endParaRPr lang="en-US" altLang="en-US" sz="2800" dirty="0">
              <a:solidFill>
                <a:srgbClr val="1F1F1F"/>
              </a:solidFill>
              <a:latin typeface="inheri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az-Latn-AZ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Q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ulağa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daxil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olan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əşyalar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pambıq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çubuqlar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və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ya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qulaq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kanalını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təmizləmək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üçün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digər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kiçik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əşyalar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eşitmə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cihazları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qulaq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tıxacları</a:t>
            </a:r>
            <a:r>
              <a:rPr kumimoji="0" lang="az-Latn-AZ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(beruşı)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az-Latn-AZ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İ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nfeksiyalar</a:t>
            </a:r>
            <a:r>
              <a:rPr lang="en-US" altLang="en-US" sz="2800" dirty="0">
                <a:solidFill>
                  <a:srgbClr val="1F1F1F"/>
                </a:solidFill>
                <a:latin typeface="inherit"/>
              </a:rPr>
              <a:t>:</a:t>
            </a:r>
            <a:r>
              <a:rPr lang="az-Latn-AZ" altLang="en-US" sz="28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inherit"/>
              </a:rPr>
              <a:t>Staphylococcus aureus</a:t>
            </a:r>
            <a:r>
              <a:rPr lang="en-US" altLang="en-US" sz="2800" b="1" dirty="0">
                <a:solidFill>
                  <a:srgbClr val="1F1F1F"/>
                </a:solidFill>
                <a:latin typeface="inherit"/>
              </a:rPr>
              <a:t>, </a:t>
            </a:r>
            <a:r>
              <a:rPr lang="en-US" altLang="en-US" sz="2800" b="1" dirty="0">
                <a:solidFill>
                  <a:srgbClr val="C00000"/>
                </a:solidFill>
                <a:latin typeface="inherit"/>
              </a:rPr>
              <a:t>P</a:t>
            </a:r>
            <a:r>
              <a:rPr lang="az-Latn-AZ" altLang="en-US" sz="2800" b="1" dirty="0">
                <a:solidFill>
                  <a:srgbClr val="C00000"/>
                </a:solidFill>
                <a:latin typeface="inherit"/>
              </a:rPr>
              <a:t>seudomonas</a:t>
            </a:r>
            <a:r>
              <a:rPr lang="en-US" altLang="en-US" sz="2800" b="1" dirty="0">
                <a:solidFill>
                  <a:srgbClr val="C00000"/>
                </a:solidFill>
                <a:latin typeface="inherit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inherit"/>
              </a:rPr>
              <a:t>Auriginosa</a:t>
            </a:r>
            <a:r>
              <a:rPr lang="en-US" altLang="en-US" sz="2800" b="1" dirty="0">
                <a:solidFill>
                  <a:srgbClr val="C00000"/>
                </a:solidFill>
                <a:latin typeface="inherit"/>
              </a:rPr>
              <a:t>, Candida </a:t>
            </a:r>
            <a:r>
              <a:rPr lang="en-US" altLang="en-US" sz="2800" b="1" dirty="0" err="1">
                <a:solidFill>
                  <a:srgbClr val="C00000"/>
                </a:solidFill>
                <a:latin typeface="inherit"/>
              </a:rPr>
              <a:t>ablicans</a:t>
            </a:r>
            <a:r>
              <a:rPr lang="en-US" altLang="en-US" sz="2800" dirty="0">
                <a:solidFill>
                  <a:srgbClr val="1F1F1F"/>
                </a:solidFill>
                <a:latin typeface="inherit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Dig</a:t>
            </a:r>
            <a:r>
              <a:rPr kumimoji="0" lang="az-Latn-AZ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ər travmalar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5E041-58BE-350F-F52E-52EDFB801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5" y="2261507"/>
            <a:ext cx="4143375" cy="45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9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49DF0-9468-49A5-E136-D93B26EC3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62C9B-5653-491C-5131-E555F60CB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441448"/>
            <a:ext cx="5054600" cy="59311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KLİNİK </a:t>
            </a:r>
            <a:r>
              <a:rPr lang="en-US" altLang="en-US" sz="4000" b="1" dirty="0">
                <a:solidFill>
                  <a:srgbClr val="1F1F1F"/>
                </a:solidFill>
                <a:latin typeface="inherit"/>
              </a:rPr>
              <a:t>SIMPTOM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LAR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9931D-0B35-CDFF-5DBA-8D72E5D90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44" y="2030587"/>
            <a:ext cx="9692179" cy="342466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Qırmızı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şişmiş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qulaq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kanalı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800" dirty="0" err="1">
                <a:solidFill>
                  <a:srgbClr val="1F1F1F"/>
                </a:solidFill>
              </a:rPr>
              <a:t>Q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ulaqdan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axıntı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Qaşınma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az-Latn-AZ" altLang="en-US" sz="2800" dirty="0">
                <a:solidFill>
                  <a:srgbClr val="1F1F1F"/>
                </a:solidFill>
              </a:rPr>
              <a:t>Hərarət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az-Latn-AZ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Qulaq ağrısı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Xarici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qulağa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toxunduqda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ağrı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güclənir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Müvəqqəti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keçiciriliyin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 it</a:t>
            </a:r>
            <a:r>
              <a:rPr kumimoji="0" lang="az-Latn-AZ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mə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si</a:t>
            </a:r>
            <a:r>
              <a:rPr kumimoji="0" lang="az-Latn-AZ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(qulaq dəliyin daralması)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Ağır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hallar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eksudatlar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vasitəsi</a:t>
            </a:r>
            <a:r>
              <a:rPr kumimoji="0" lang="az-Latn-AZ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i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lə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qulaq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kanalının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daralması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7D658-4E63-BE70-9F26-D429557D8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39" y="1034566"/>
            <a:ext cx="2149356" cy="36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9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B93ACF-2B90-9775-0610-A823078C376E}"/>
              </a:ext>
            </a:extLst>
          </p:cNvPr>
          <p:cNvSpPr txBox="1"/>
          <p:nvPr/>
        </p:nvSpPr>
        <p:spPr>
          <a:xfrm>
            <a:off x="4309533" y="424934"/>
            <a:ext cx="3920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4000" b="1" dirty="0">
                <a:solidFill>
                  <a:srgbClr val="C00000"/>
                </a:solidFill>
              </a:rPr>
              <a:t>HİDROKORTİZON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2CD8C-3B25-493D-0BDE-96A259D8BCBE}"/>
              </a:ext>
            </a:extLst>
          </p:cNvPr>
          <p:cNvSpPr txBox="1"/>
          <p:nvPr/>
        </p:nvSpPr>
        <p:spPr>
          <a:xfrm>
            <a:off x="713317" y="1337078"/>
            <a:ext cx="87023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400" b="1" dirty="0">
                <a:solidFill>
                  <a:srgbClr val="C00000"/>
                </a:solidFill>
                <a:ea typeface="Calibri" panose="020F0502020204030204" pitchFamily="34" charset="0"/>
              </a:rPr>
              <a:t>OTOSEROL</a:t>
            </a:r>
            <a:r>
              <a:rPr lang="az-Latn-AZ" sz="2400" dirty="0">
                <a:ea typeface="Calibri" panose="020F0502020204030204" pitchFamily="34" charset="0"/>
              </a:rPr>
              <a:t>-un tərkibində olan </a:t>
            </a:r>
            <a:r>
              <a:rPr lang="az-Latn-AZ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Hidrokortizon</a:t>
            </a:r>
            <a:r>
              <a:rPr lang="az-Latn-AZ" sz="2400" dirty="0">
                <a:effectLst/>
                <a:ea typeface="Calibri" panose="020F0502020204030204" pitchFamily="34" charset="0"/>
              </a:rPr>
              <a:t> (QKS) </a:t>
            </a:r>
            <a:r>
              <a:rPr lang="en-US" sz="2400" dirty="0" err="1"/>
              <a:t>iltihab</a:t>
            </a:r>
            <a:r>
              <a:rPr lang="en-US" sz="2400" dirty="0"/>
              <a:t> </a:t>
            </a:r>
            <a:r>
              <a:rPr lang="en-US" sz="2400" dirty="0" err="1"/>
              <a:t>reaksiyasını</a:t>
            </a:r>
            <a:r>
              <a:rPr lang="en-US" sz="2400" dirty="0"/>
              <a:t>, </a:t>
            </a:r>
            <a:r>
              <a:rPr lang="en-US" sz="2400" dirty="0" err="1"/>
              <a:t>ağrıları</a:t>
            </a:r>
            <a:r>
              <a:rPr lang="en-US" sz="2400" dirty="0"/>
              <a:t>, </a:t>
            </a:r>
            <a:r>
              <a:rPr lang="en-US" sz="2400" dirty="0" err="1"/>
              <a:t>şişkinliyi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hiperemiyanı</a:t>
            </a:r>
            <a:r>
              <a:rPr lang="en-US" sz="2400" dirty="0"/>
              <a:t> </a:t>
            </a:r>
            <a:r>
              <a:rPr lang="en-US" sz="2400" dirty="0" err="1"/>
              <a:t>aradan</a:t>
            </a:r>
            <a:r>
              <a:rPr lang="en-US" sz="2400" dirty="0"/>
              <a:t> </a:t>
            </a:r>
            <a:r>
              <a:rPr lang="en-US" sz="2400" dirty="0" err="1"/>
              <a:t>qaldırmaq</a:t>
            </a:r>
            <a:r>
              <a:rPr lang="en-US" sz="2400" dirty="0"/>
              <a:t> </a:t>
            </a:r>
            <a:r>
              <a:rPr lang="en-US" sz="2400" dirty="0" err="1"/>
              <a:t>üçün</a:t>
            </a:r>
            <a:r>
              <a:rPr lang="en-US" sz="2400" dirty="0"/>
              <a:t> </a:t>
            </a:r>
            <a:r>
              <a:rPr lang="en-US" sz="2400" dirty="0" err="1"/>
              <a:t>yerli</a:t>
            </a:r>
            <a:r>
              <a:rPr lang="en-US" sz="2400" dirty="0"/>
              <a:t> </a:t>
            </a:r>
            <a:r>
              <a:rPr lang="en-US" sz="2400" dirty="0" err="1"/>
              <a:t>olaraq</a:t>
            </a:r>
            <a:r>
              <a:rPr lang="en-US" sz="2400" dirty="0"/>
              <a:t> </a:t>
            </a:r>
            <a:r>
              <a:rPr lang="en-US" sz="2400" dirty="0" err="1"/>
              <a:t>istifadə</a:t>
            </a:r>
            <a:r>
              <a:rPr lang="en-US" sz="2400" dirty="0"/>
              <a:t> </a:t>
            </a:r>
            <a:r>
              <a:rPr lang="en-US" sz="2400" dirty="0" err="1"/>
              <a:t>olunur</a:t>
            </a:r>
            <a:r>
              <a:rPr lang="en-US" sz="2400" dirty="0"/>
              <a:t>.</a:t>
            </a:r>
            <a:r>
              <a:rPr lang="ru-RU" sz="2400" dirty="0"/>
              <a:t> 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İltihab</a:t>
            </a:r>
            <a:r>
              <a:rPr lang="en-US" sz="2400" dirty="0"/>
              <a:t> </a:t>
            </a:r>
            <a:r>
              <a:rPr lang="en-US" sz="2400" dirty="0" err="1"/>
              <a:t>əleyhinə</a:t>
            </a:r>
            <a:r>
              <a:rPr lang="en-US" sz="2400" dirty="0"/>
              <a:t>, </a:t>
            </a:r>
            <a:r>
              <a:rPr lang="en-US" sz="2400" dirty="0" err="1"/>
              <a:t>ödem</a:t>
            </a:r>
            <a:r>
              <a:rPr lang="en-US" sz="2400" dirty="0"/>
              <a:t> </a:t>
            </a:r>
            <a:r>
              <a:rPr lang="en-US" sz="2400" dirty="0" err="1"/>
              <a:t>əleyhinə</a:t>
            </a:r>
            <a:r>
              <a:rPr lang="en-US" sz="2400" dirty="0"/>
              <a:t> </a:t>
            </a:r>
            <a:r>
              <a:rPr lang="en-US" sz="2400" dirty="0" err="1"/>
              <a:t>təsirə</a:t>
            </a:r>
            <a:r>
              <a:rPr lang="en-US" sz="2400" dirty="0"/>
              <a:t> </a:t>
            </a:r>
            <a:r>
              <a:rPr lang="en-US" sz="2400" dirty="0" err="1"/>
              <a:t>malikdir</a:t>
            </a:r>
            <a:r>
              <a:rPr lang="en-US" sz="2400" dirty="0"/>
              <a:t>. </a:t>
            </a:r>
            <a:r>
              <a:rPr lang="en-US" sz="2400" dirty="0" err="1"/>
              <a:t>Limfositlərdən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makrofaqlardan</a:t>
            </a:r>
            <a:r>
              <a:rPr lang="en-US" sz="2400" dirty="0"/>
              <a:t> </a:t>
            </a:r>
            <a:r>
              <a:rPr lang="en-US" sz="2400" dirty="0" err="1"/>
              <a:t>sitokinlərin</a:t>
            </a:r>
            <a:r>
              <a:rPr lang="en-US" sz="2400" dirty="0"/>
              <a:t> (</a:t>
            </a:r>
            <a:r>
              <a:rPr lang="en-US" sz="2400" dirty="0" err="1"/>
              <a:t>interleykinlər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interferon) </a:t>
            </a:r>
            <a:r>
              <a:rPr lang="en-US" sz="2400" dirty="0" err="1"/>
              <a:t>sərbəst</a:t>
            </a:r>
            <a:r>
              <a:rPr lang="en-US" sz="2400" dirty="0"/>
              <a:t> </a:t>
            </a:r>
            <a:r>
              <a:rPr lang="en-US" sz="2400" dirty="0" err="1"/>
              <a:t>buraxılmasın</a:t>
            </a:r>
            <a:r>
              <a:rPr lang="az-Latn-AZ" sz="2400" dirty="0"/>
              <a:t>ə</a:t>
            </a:r>
            <a:r>
              <a:rPr lang="en-US" sz="2400" dirty="0"/>
              <a:t> </a:t>
            </a:r>
            <a:r>
              <a:rPr lang="en-US" sz="2400" dirty="0" err="1"/>
              <a:t>maneə</a:t>
            </a:r>
            <a:r>
              <a:rPr lang="en-US" sz="2400" dirty="0"/>
              <a:t> </a:t>
            </a:r>
            <a:r>
              <a:rPr lang="en-US" sz="2400" dirty="0" err="1"/>
              <a:t>törədir</a:t>
            </a:r>
            <a:r>
              <a:rPr lang="en-US" sz="2400" dirty="0"/>
              <a:t>, </a:t>
            </a:r>
            <a:r>
              <a:rPr lang="en-US" sz="2400" dirty="0" err="1"/>
              <a:t>eozinofillər</a:t>
            </a:r>
            <a:r>
              <a:rPr lang="en-US" sz="2400" dirty="0"/>
              <a:t> </a:t>
            </a:r>
            <a:r>
              <a:rPr lang="en-US" sz="2400" dirty="0" err="1"/>
              <a:t>tərəfindən</a:t>
            </a:r>
            <a:r>
              <a:rPr lang="en-US" sz="2400" dirty="0"/>
              <a:t> </a:t>
            </a:r>
            <a:r>
              <a:rPr lang="en-US" sz="2400" dirty="0" err="1"/>
              <a:t>iltihab</a:t>
            </a:r>
            <a:r>
              <a:rPr lang="en-US" sz="2400" dirty="0"/>
              <a:t> </a:t>
            </a:r>
            <a:r>
              <a:rPr lang="en-US" sz="2400" dirty="0" err="1"/>
              <a:t>vasitəçilərinin</a:t>
            </a:r>
            <a:r>
              <a:rPr lang="en-US" sz="2400" dirty="0"/>
              <a:t> </a:t>
            </a:r>
            <a:r>
              <a:rPr lang="en-US" sz="2400" dirty="0" err="1"/>
              <a:t>buraxılmasını</a:t>
            </a:r>
            <a:r>
              <a:rPr lang="en-US" sz="2400" dirty="0"/>
              <a:t> </a:t>
            </a:r>
            <a:r>
              <a:rPr lang="en-US" sz="2400" dirty="0" err="1"/>
              <a:t>maneə</a:t>
            </a:r>
            <a:r>
              <a:rPr lang="en-US" sz="2400" dirty="0"/>
              <a:t> </a:t>
            </a:r>
            <a:r>
              <a:rPr lang="en-US" sz="2400" dirty="0" err="1"/>
              <a:t>törədir</a:t>
            </a:r>
            <a:r>
              <a:rPr lang="en-US" sz="2400" dirty="0"/>
              <a:t>, </a:t>
            </a:r>
            <a:r>
              <a:rPr lang="en-US" sz="2400" dirty="0" err="1"/>
              <a:t>araxidon</a:t>
            </a:r>
            <a:r>
              <a:rPr lang="en-US" sz="2400" dirty="0"/>
              <a:t> </a:t>
            </a:r>
            <a:r>
              <a:rPr lang="en-US" sz="2400" dirty="0" err="1"/>
              <a:t>turşusunun</a:t>
            </a:r>
            <a:r>
              <a:rPr lang="en-US" sz="2400" dirty="0"/>
              <a:t> </a:t>
            </a:r>
            <a:r>
              <a:rPr lang="en-US" sz="2400" dirty="0" err="1"/>
              <a:t>metabolizmini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prostaqlandinlərin</a:t>
            </a:r>
            <a:r>
              <a:rPr lang="en-US" sz="2400" dirty="0"/>
              <a:t> </a:t>
            </a:r>
            <a:r>
              <a:rPr lang="en-US" sz="2400" dirty="0" err="1"/>
              <a:t>sintezini</a:t>
            </a:r>
            <a:r>
              <a:rPr lang="en-US" sz="2400" dirty="0"/>
              <a:t> </a:t>
            </a:r>
            <a:r>
              <a:rPr lang="en-US" sz="2400" dirty="0" err="1"/>
              <a:t>pozur</a:t>
            </a:r>
            <a:r>
              <a:rPr lang="en-US" sz="24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61A218-85E0-95E3-3CD8-42B3B3164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26" y="3064679"/>
            <a:ext cx="1855540" cy="317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9C7C5-BAA9-7615-F179-74BDA20AE25E}"/>
              </a:ext>
            </a:extLst>
          </p:cNvPr>
          <p:cNvSpPr txBox="1"/>
          <p:nvPr/>
        </p:nvSpPr>
        <p:spPr>
          <a:xfrm>
            <a:off x="481693" y="4992078"/>
            <a:ext cx="88218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az-Latn-A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1ml məhlulun tərkibində:  2 mq siprofloksasin (hidroxlorid şəklində), </a:t>
            </a:r>
          </a:p>
          <a:p>
            <a:pPr>
              <a:buNone/>
            </a:pPr>
            <a:r>
              <a:rPr lang="az-Latn-A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l0 mq hidrokortizon vardır.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3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CA0DB-A104-CDCE-C290-D0FE1E795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EA9D1D-7855-A476-B0E4-6AB05F2A2B7E}"/>
              </a:ext>
            </a:extLst>
          </p:cNvPr>
          <p:cNvSpPr txBox="1"/>
          <p:nvPr/>
        </p:nvSpPr>
        <p:spPr>
          <a:xfrm>
            <a:off x="795866" y="280370"/>
            <a:ext cx="83481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İstifadəsinə göstərişlər</a:t>
            </a:r>
          </a:p>
          <a:p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az-Latn-AZ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OTOSEROL</a:t>
            </a:r>
            <a:r>
              <a:rPr lang="az-Latn-A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qulaq damcıları böyüklərdə və bir yaşdan yuxarı uşaqlarda həssas mikroorqanizmlərin yaratdığı kəskin xarici otitin müalicəsi.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26FEA-3B9B-A815-F972-07A5D26B8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26" y="3064679"/>
            <a:ext cx="1855540" cy="3175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0571C-9296-1CE0-C1F9-7C9CBED1E033}"/>
              </a:ext>
            </a:extLst>
          </p:cNvPr>
          <p:cNvSpPr txBox="1"/>
          <p:nvPr/>
        </p:nvSpPr>
        <p:spPr>
          <a:xfrm>
            <a:off x="694267" y="4132072"/>
            <a:ext cx="7213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Əks göstərişlər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az-Latn-AZ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OTOSEROL</a:t>
            </a:r>
            <a:r>
              <a:rPr lang="az-Latn-A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qulaq damcıları anamnezdə hidrokortizon, siprofloksasinə, digər xinolonlara və ya suspenziyanın hər hansı komponentinə qarşı yüksək həssaslığı olan xəstələrdə əks göstərişdir. Qulaq pərdəsinin perforasiyası, xarici qulağın virus infeksiyaları, o cümlədən suçiçəyi və herpes simplex, göbələk, vərəm infeksiyaları xəstəlikləri zamanı istifadə edilməməlidir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69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54460-834C-ACFC-E55C-958A7B4F4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18393E-F934-9AE1-330F-D0CE578D1278}"/>
              </a:ext>
            </a:extLst>
          </p:cNvPr>
          <p:cNvSpPr txBox="1"/>
          <p:nvPr/>
        </p:nvSpPr>
        <p:spPr>
          <a:xfrm>
            <a:off x="211667" y="241574"/>
            <a:ext cx="88053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İstifadə  qaydası və dozası</a:t>
            </a:r>
            <a:r>
              <a:rPr lang="az-Latn-A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az-Latn-A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Böyüklər və 1 yaşdan yuxarı uşaqlar: 7 gün ərzində gündə 2 dəfə zədələnmiş qulağa 3 damcı damcılayın.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az-Latn-A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Soyuq mayenin qulaq kanalına daxil olması ilə bağlı mümkün reaksiyaların qarşısını almaq üçün damcı şüşəni əlinizdə bir-iki dəqiqə saxlamaqla suspenziyanı qızdırmaq tövsiyə olunur.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az-Latn-A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Damcıların sovrulmasını asanlaşdırmaq üçün xəstəyə zədələnmiş qulağı yuxarıda saxlayaraq yatmaq və damcıdan sonra 30-60 saniyə bu mövqeyi saxlamaq tövsiyə olunur. Lazım gələrsə, proseduru digər qulaqda təkrarlayın.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DBCE3-8E8C-A7F3-469A-0EE323772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297" y="3429000"/>
            <a:ext cx="1855540" cy="31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305BF-2375-C59F-8770-44F164C05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E79950-AD01-44C9-74B9-CCAB26FB1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43" y="1326314"/>
            <a:ext cx="2457514" cy="4205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9964CC-6704-C49B-8915-7ECC0A43B0AF}"/>
              </a:ext>
            </a:extLst>
          </p:cNvPr>
          <p:cNvSpPr txBox="1"/>
          <p:nvPr/>
        </p:nvSpPr>
        <p:spPr>
          <a:xfrm>
            <a:off x="530679" y="2403707"/>
            <a:ext cx="70457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az-Latn-AZ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Buraxılış forması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az-Latn-AZ" sz="2800" dirty="0">
                <a:effectLst/>
                <a:ea typeface="Calibri" panose="020F0502020204030204" pitchFamily="34" charset="0"/>
              </a:rPr>
              <a:t>l0 ml məhlul damcısalanı olan plastik flakonda.</a:t>
            </a:r>
          </a:p>
          <a:p>
            <a:pPr>
              <a:buNone/>
            </a:pPr>
            <a:r>
              <a:rPr lang="en-US" sz="2800" dirty="0" err="1"/>
              <a:t>İstehsalçı</a:t>
            </a:r>
            <a:r>
              <a:rPr lang="az-Latn-AZ" sz="2800" dirty="0"/>
              <a:t> ölkə:</a:t>
            </a:r>
            <a:r>
              <a:rPr lang="en-US" sz="2800" dirty="0"/>
              <a:t>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2800" dirty="0"/>
              <a:t> Argentina</a:t>
            </a: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921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600</Words>
  <Application>Microsoft Office PowerPoint</Application>
  <PresentationFormat>Widescreen</PresentationFormat>
  <Paragraphs>60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inherit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HUAWEI</dc:creator>
  <cp:lastModifiedBy>Niymat Khalilov</cp:lastModifiedBy>
  <cp:revision>108</cp:revision>
  <dcterms:created xsi:type="dcterms:W3CDTF">2025-03-05T12:39:29Z</dcterms:created>
  <dcterms:modified xsi:type="dcterms:W3CDTF">2026-02-05T05:34:19Z</dcterms:modified>
</cp:coreProperties>
</file>