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88" r:id="rId2"/>
    <p:sldId id="689" r:id="rId3"/>
    <p:sldId id="687" r:id="rId4"/>
    <p:sldId id="693" r:id="rId5"/>
    <p:sldId id="694" r:id="rId6"/>
    <p:sldId id="695" r:id="rId7"/>
    <p:sldId id="692" r:id="rId8"/>
    <p:sldId id="690" r:id="rId9"/>
    <p:sldId id="691" r:id="rId10"/>
    <p:sldId id="268" r:id="rId11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брик Екатерина Васильевна" initials="БЕВ" lastIdx="4" clrIdx="0">
    <p:extLst>
      <p:ext uri="{19B8F6BF-5375-455C-9EA6-DF929625EA0E}">
        <p15:presenceInfo xmlns:p15="http://schemas.microsoft.com/office/powerpoint/2012/main" userId="S-1-5-21-3945615241-3537347583-404461358-7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072" autoAdjust="0"/>
  </p:normalViewPr>
  <p:slideViewPr>
    <p:cSldViewPr snapToGrid="0">
      <p:cViewPr varScale="1">
        <p:scale>
          <a:sx n="78" d="100"/>
          <a:sy n="78" d="100"/>
        </p:scale>
        <p:origin x="1032" y="77"/>
      </p:cViewPr>
      <p:guideLst/>
    </p:cSldViewPr>
  </p:slideViewPr>
  <p:outlineViewPr>
    <p:cViewPr>
      <p:scale>
        <a:sx n="33" d="100"/>
        <a:sy n="33" d="100"/>
      </p:scale>
      <p:origin x="0" y="-117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D3039-6DB8-434A-B6E6-CFF264C5EC85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6806B-B385-4F80-AE80-FCAB48FA2ABB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723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Latn-AZ" b="1" dirty="0"/>
              <a:t>LEVOMENTOL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b="0" dirty="0"/>
              <a:t>Spazmolitik təsir göstərir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b="0" dirty="0"/>
              <a:t>Bronxial vəzilərin sekresiyasına yumşaq stimullaşdərəcı təsir edir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b="0" dirty="0"/>
              <a:t>Tənəffüs yollarının selikli təbəqəsinin qıcıqlanmasını azaldır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7497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Сальбутамол</a:t>
            </a: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– β</a:t>
            </a:r>
            <a:r>
              <a:rPr lang="ru-RU" sz="1200" baseline="-250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-селективный агонист адренорецепторов, который обладает выраженным бронхолитическим действием: вызывает быструю и значительную бронходилатацию за счет уменьшения бронхиального тонуса как в больших, так и в малых дыхательных путях, и эффективно ингибирует индуцированный гистамином бронхоспазм.</a:t>
            </a:r>
            <a:r>
              <a:rPr lang="az-Latn-AZ" sz="1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az-Latn-AZ" sz="12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Сальбутамол</a:t>
            </a:r>
            <a:r>
              <a:rPr lang="ru-RU" sz="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стимулирует секрецию слизи и мукоцилиарный транспорт. Сальбутамол </a:t>
            </a: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хроническом бронхите увеличивает мукоцилиарный клиренс на 36%.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2060"/>
                </a:solidFill>
              </a:rPr>
              <a:t>Сальбутамол</a:t>
            </a:r>
            <a:r>
              <a:rPr lang="ru-RU" sz="1200" dirty="0">
                <a:solidFill>
                  <a:srgbClr val="002060"/>
                </a:solidFill>
              </a:rPr>
              <a:t> ингибирует высвобождение медиаторов воспаления из тучных клеток</a:t>
            </a:r>
            <a:r>
              <a:rPr lang="ru-RU" sz="1200" dirty="0"/>
              <a:t>.</a:t>
            </a:r>
            <a:endParaRPr lang="ru-BY" sz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2242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Бромгексин гидрохлорид </a:t>
            </a:r>
            <a:r>
              <a:rPr lang="ru-RU" sz="1200" dirty="0">
                <a:solidFill>
                  <a:srgbClr val="002060"/>
                </a:solidFill>
              </a:rPr>
              <a:t>с его активным метаболитом амброксолом по своему фармакологическому действию является муколитическим препаратом с выраженным отхаркивающим действием. Он разжижает мокроту за счет стимуляции серозных клеток желез слизистой оболочки бронхов, нормализируя соотношение серозного и слизистого компонентов мокроты, стимулирует выработку ферментов, расщепляющих связи между мукополисахаридами мокроты, образование сурфактанта, что также нормализует реологические показатели мокроты, уменьшая ее вязкость и адгезивные свойства. Непосредственно усиливает движение ресничек и препятствует их слипанию, способствуя эвакуации мокроты.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Бромгексин гидрохлорид </a:t>
            </a:r>
            <a:r>
              <a:rPr lang="ru-RU" sz="1200" dirty="0">
                <a:solidFill>
                  <a:srgbClr val="002060"/>
                </a:solidFill>
              </a:rPr>
              <a:t>также оказывает незначительное противокашлевое действие, что имеет большое значение в лечении целого ряда патологий, где нежелательно стимулировать кашлевой рефлекс.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2060"/>
                </a:solidFill>
              </a:rPr>
              <a:t>Важно подчеркнуть, что активный метаболит амброксол стимулирует деятельность секреторных клеток слизистых оболочек бронхов, продуцирующих сурфактант.</a:t>
            </a:r>
            <a:endParaRPr lang="ru-BY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422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Гвайфенезин</a:t>
            </a:r>
            <a:r>
              <a:rPr lang="ru-RU" sz="1200" dirty="0">
                <a:solidFill>
                  <a:srgbClr val="002060"/>
                </a:solidFill>
              </a:rPr>
              <a:t> – муколитическое средство, которое не только усиливает секрецию бронхиальных желез, но и ослабляет поверхностное натяжение и прилипание мокроты к слизистой бронхов, уменьшает ее адгезивность за счет деполимеризации кислых мукополисахаридов слизи. 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</a:rPr>
              <a:t>Гвайфенезин</a:t>
            </a:r>
            <a:r>
              <a:rPr lang="ru-RU" sz="1200" dirty="0">
                <a:solidFill>
                  <a:srgbClr val="002060"/>
                </a:solidFill>
              </a:rPr>
              <a:t> повышает активность мерцательного эпителия и перистальтических движений бронхиол, способствуя продвижению мокроты по дыхательным путям и ее выведению. В результате чего увеличивается объем выделяемой мокроты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5194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</a:rPr>
              <a:t>Левоментол</a:t>
            </a:r>
            <a:r>
              <a:rPr lang="ru-RU" sz="1200" dirty="0">
                <a:solidFill>
                  <a:srgbClr val="002060"/>
                </a:solidFill>
              </a:rPr>
              <a:t> оказывает спазмолитическое действие, мягко стимулирует секрецию бронхиальных желез, обладает слабыми антисептическими свойствами. Оказывает успокаивающее действие и уменьшает раздражение слизистой оболочки дыхательных путей. Обладает слабыми местноанастезирующими свойствами.</a:t>
            </a:r>
            <a:endParaRPr lang="ru-BY" sz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2085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32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6806B-B385-4F80-AE80-FCAB48FA2ABB}" type="slidenum">
              <a:rPr lang="ru-BY" smtClean="0"/>
              <a:t>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296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56E64-6DC6-48A6-BC21-9AE70544A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E5CD3-5E33-46D3-B714-2A04E487D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83C27-DA75-4293-865D-5DBE04F3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860D6-C9F2-430A-AA0A-11BEA56C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474338-E536-4DFB-90F7-25B46199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1650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53B90-89A1-4A52-ADA5-2C1C6306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FC5317-FFF7-4BF0-97ED-4220E2CDA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A2109-8C4D-43CC-AB3A-30F4F18F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2F621-659B-42BE-B776-61A75A15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1BAF3-972E-4628-8CB1-B8A239E2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4231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E83D3F-D2D6-43DD-AD27-85775D2E6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FD41B8-3204-4BCB-A2F6-C0FFD6287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62BDA-AFED-4080-8484-ACE15939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2392E-0D0E-4C8B-9CCC-888174C1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F5111-5C25-413D-908B-3C04DFBF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206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69B02-12CC-4E52-87C5-E64AD1D5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C8290-2FBB-4A7A-9AD9-3D1376E88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402-9C92-4CC6-AF87-D2B8E372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DCB1C-AA10-4756-8840-E90036C2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94DE3-BC1E-43B6-86C4-8215890F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107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C5ABA-2B2A-4A04-B7CB-F4E7F2EE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440B8-14E3-4C7F-8378-693FD33E3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774AE-4CA0-41E7-9E34-73C145C0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3017F-8CE4-464E-9272-CAC37329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60B2B-F276-4338-834C-9D3778E7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9527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0B1D1-D6B6-469B-AD06-5DA3D8A2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CACD6-87BD-42C1-A979-A9A26765E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605DF-F284-4060-A4E9-9C36A09B2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29E8C-5BFC-4618-BB3A-151FD7D2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728C7-4783-4237-B2F4-D433430D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F3121-DDD6-496D-BFC5-EBC962EF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373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C02EB-714F-4C40-B393-C5F457B0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423A-5801-4097-BC3A-6E4B94B0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11D0B-823E-4456-B93B-17C96D3F8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52D6C3-EAD3-4FFB-AFDC-4256F1B92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7F38A7-2F90-48DD-A310-70BABDC19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0B4EA7-4866-4801-8F35-72E104D6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1F97CE-0014-437C-BB2C-F16FB109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21110-DC3F-4E6F-87F7-04110C14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360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C1AF3-3801-46F7-A414-770A8CFB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8C1845-3907-43DA-AD05-24F72B72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A0AE2-E350-4F9D-A017-C20BC20E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96892-B23A-46DE-9F7E-D03C8554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774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628C58-3D96-4084-9799-7DE3E00C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7B1EC-FD7D-438F-B928-413DC6F4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6E056-FED3-4D36-A81B-58BD8709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7905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FE7F0-4C00-4DEA-8133-29717FB1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52637-0763-4EF2-8029-389C8A7C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300B26-249A-4A62-A270-C5BADA570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D5DFD3-7CF0-464D-9B92-946B085F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033CFD-12C7-4EA4-9B2B-E3A28FFB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C15DD-3004-4BE2-B5BF-8318F961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4481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02AF-A4C5-47DA-993E-5FC2AABC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907D6C-19B6-4C89-A7DB-4D75C4CE1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3417F-96C4-48D7-B781-CBD44F916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585031-8ACA-4D45-9B4B-AA528F25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FFAAB-6316-42E9-A049-54AB776F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BD831-8085-408F-B6BA-D99BD7E5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321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9B9FD-08E0-44BE-8958-5DAF131B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78734-5A05-4174-B3A7-8A897229A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4E945-36BF-4805-8821-B6CA88640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12E3-F119-41A4-B672-2B86EAA4560B}" type="datetimeFigureOut">
              <a:rPr lang="ru-BY" smtClean="0"/>
              <a:t>02/05/2026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BF2E8-2CC2-4B29-A20F-EA5C98B3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CE92B-3A81-4E1E-B263-0C607AE99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737-A98C-4261-AF16-A27F1D63957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963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978A17B-3CAB-4F91-A788-99BF592C2D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207159" imgH="623486" progId="CorelDraw.Graphic.17">
                  <p:embed/>
                </p:oleObj>
              </mc:Choice>
              <mc:Fallback>
                <p:oleObj name="CorelDRAW" r:id="rId2" imgW="1207159" imgH="623486" progId="CorelDraw.Graphic.17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978A17B-3CAB-4F91-A788-99BF592C2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29E6E8-5B7E-4E06-B830-215D35F49B7A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05C38-BF73-4173-9931-8AF1EB7C2EA2}"/>
              </a:ext>
            </a:extLst>
          </p:cNvPr>
          <p:cNvSpPr txBox="1"/>
          <p:nvPr/>
        </p:nvSpPr>
        <p:spPr>
          <a:xfrm>
            <a:off x="5041900" y="1435296"/>
            <a:ext cx="6359576" cy="423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albutamol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Mukokinetik, mukolitik, iltihab əleyhinə, bronxolitik və bəlğəmqətirici təsir göstərir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az-Latn-AZ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Mukosiliar klirensi aktivləşdirir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6C3159-E958-4DCE-A246-D3B887CEC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1" y="941117"/>
            <a:ext cx="828128" cy="769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EED6E1-791D-411F-B6B3-143AD9C0292F}"/>
              </a:ext>
            </a:extLst>
          </p:cNvPr>
          <p:cNvSpPr txBox="1"/>
          <p:nvPr/>
        </p:nvSpPr>
        <p:spPr>
          <a:xfrm>
            <a:off x="5041900" y="168158"/>
            <a:ext cx="52778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Bronxoabstruksiyal</a:t>
            </a:r>
            <a:r>
              <a:rPr lang="az-Latn-AZ" sz="3200" b="1" dirty="0">
                <a:solidFill>
                  <a:schemeClr val="accent6"/>
                </a:solidFill>
                <a:ea typeface="Times New Roman" panose="02020603050405020304" pitchFamily="18" charset="0"/>
              </a:rPr>
              <a:t>ı bəlğəmli öskürək zamanı</a:t>
            </a:r>
            <a:endParaRPr lang="ru-BY" sz="3200" b="1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E93E7A-391C-48F0-8FA5-C8EB248BB8E3}"/>
              </a:ext>
            </a:extLst>
          </p:cNvPr>
          <p:cNvSpPr/>
          <p:nvPr/>
        </p:nvSpPr>
        <p:spPr>
          <a:xfrm>
            <a:off x="1168171" y="5571436"/>
            <a:ext cx="3548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800" b="1" dirty="0">
                <a:solidFill>
                  <a:srgbClr val="002060"/>
                </a:solidFill>
              </a:rPr>
              <a:t>Flakon şpris dozatorla və «</a:t>
            </a:r>
            <a:r>
              <a:rPr lang="en-US" sz="2800" b="1" dirty="0">
                <a:solidFill>
                  <a:srgbClr val="002060"/>
                </a:solidFill>
              </a:rPr>
              <a:t>child-lock</a:t>
            </a:r>
            <a:r>
              <a:rPr lang="az-Latn-AZ" sz="2800" b="1" dirty="0">
                <a:solidFill>
                  <a:srgbClr val="002060"/>
                </a:solidFill>
              </a:rPr>
              <a:t>» qabaqla təhciz olunub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AB0152-B222-45FD-8B92-EEE58FF17E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5693894"/>
            <a:ext cx="819093" cy="7091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D163A7-D1AF-46E2-BB7A-BF73A9634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84" y="6284633"/>
            <a:ext cx="1967969" cy="4616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EBD64-13FC-47FC-8255-E4692BEA4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6" y="1106649"/>
            <a:ext cx="3946844" cy="47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2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9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EC0827-6F65-4CB1-B360-A05895F32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98855"/>
              </p:ext>
            </p:extLst>
          </p:nvPr>
        </p:nvGraphicFramePr>
        <p:xfrm>
          <a:off x="10366384" y="66597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9EC0827-6F65-4CB1-B360-A05895F328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66384" y="66597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09FAB-F399-4B9B-92DD-BB3955AD2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29" y="1026034"/>
            <a:ext cx="8417144" cy="57653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0A0321-3A3D-47FF-B3B6-912E03479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367" y="6054030"/>
            <a:ext cx="1967969" cy="461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FB50C4-7750-4752-9130-9E8E6A32FCCF}"/>
              </a:ext>
            </a:extLst>
          </p:cNvPr>
          <p:cNvSpPr txBox="1"/>
          <p:nvPr/>
        </p:nvSpPr>
        <p:spPr>
          <a:xfrm>
            <a:off x="23641" y="389375"/>
            <a:ext cx="4931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9B24F-5A50-43C5-872E-9D2139216596}"/>
              </a:ext>
            </a:extLst>
          </p:cNvPr>
          <p:cNvSpPr txBox="1"/>
          <p:nvPr/>
        </p:nvSpPr>
        <p:spPr>
          <a:xfrm>
            <a:off x="6439328" y="209227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B02C59-46D1-4FB4-9917-2963850D5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7" y="1770366"/>
            <a:ext cx="3471620" cy="41078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3E8C99-CE88-470C-8910-FB9924EE3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4" y="1530982"/>
            <a:ext cx="684309" cy="676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8B488F-11A2-1B20-0592-4B85654C980C}"/>
              </a:ext>
            </a:extLst>
          </p:cNvPr>
          <p:cNvSpPr txBox="1"/>
          <p:nvPr/>
        </p:nvSpPr>
        <p:spPr>
          <a:xfrm>
            <a:off x="3912973" y="2612251"/>
            <a:ext cx="3351366" cy="11695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BROMHEKSİN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Bəlğəmgətici</a:t>
            </a:r>
            <a:r>
              <a:rPr lang="en-US" sz="1400" dirty="0"/>
              <a:t> </a:t>
            </a:r>
            <a:r>
              <a:rPr lang="en-US" sz="1400" dirty="0" err="1"/>
              <a:t>vasitə</a:t>
            </a:r>
            <a:r>
              <a:rPr lang="en-US" sz="1400" dirty="0"/>
              <a:t> </a:t>
            </a:r>
            <a:endParaRPr lang="az-Latn-AZ" sz="14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Bəlğəmin xaric olmasını yaxşılaşdırır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Antibiotiklərin ağ ciyərin toxumasına keçməsinə kömək edir</a:t>
            </a:r>
            <a:endParaRPr lang="en-US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AFE3B-9A31-C215-3861-01ECA23EB565}"/>
              </a:ext>
            </a:extLst>
          </p:cNvPr>
          <p:cNvSpPr txBox="1"/>
          <p:nvPr/>
        </p:nvSpPr>
        <p:spPr>
          <a:xfrm>
            <a:off x="3912973" y="4040174"/>
            <a:ext cx="3351366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QVAYFENEZİN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Bəlğəmgətirici vasitə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Bəlğəmin qatılığını azaldır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Öskürəyin quru formasından nəm formasına keçməsinə kömək edir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0C299-C221-8955-4FF6-E5D7295BFF12}"/>
              </a:ext>
            </a:extLst>
          </p:cNvPr>
          <p:cNvSpPr txBox="1"/>
          <p:nvPr/>
        </p:nvSpPr>
        <p:spPr>
          <a:xfrm>
            <a:off x="8112565" y="2585925"/>
            <a:ext cx="3351367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SALBUTAMOL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Bron</a:t>
            </a:r>
            <a:r>
              <a:rPr lang="en-US" sz="1400" b="0" dirty="0" err="1"/>
              <a:t>xodilatator</a:t>
            </a:r>
            <a:endParaRPr lang="az-Latn-AZ" sz="14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Ağ ciyərlərin həyatı həcmini artırır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Tənəffüs yollarında müqaviməti azaldır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7CAFD5-EC17-A75F-E54E-30CD167C0F90}"/>
              </a:ext>
            </a:extLst>
          </p:cNvPr>
          <p:cNvSpPr txBox="1"/>
          <p:nvPr/>
        </p:nvSpPr>
        <p:spPr>
          <a:xfrm>
            <a:off x="8026874" y="3968692"/>
            <a:ext cx="3780984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z-Latn-AZ" sz="1400" b="1" dirty="0"/>
              <a:t>LEVOMENTOL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dirty="0"/>
              <a:t>Selikli qişada sərinlik yaradır, təravətləndirici  tesiri var , qıcıqlanmanı azaldır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dirty="0"/>
              <a:t>Bronxial </a:t>
            </a:r>
            <a:r>
              <a:rPr lang="az-Latn-AZ" sz="1400" b="0" dirty="0"/>
              <a:t>vəzilərin sekresiyasına yumşaq stimullaşdərəcı təsir edir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az-Latn-AZ" sz="1400" b="0" dirty="0"/>
              <a:t>Tənəffüs yollarının selikli təbəqəsinin qıcıqlanmasını azaldır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086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0B398-7486-4BDF-9469-9AB21C9F8F30}"/>
              </a:ext>
            </a:extLst>
          </p:cNvPr>
          <p:cNvSpPr txBox="1"/>
          <p:nvPr/>
        </p:nvSpPr>
        <p:spPr>
          <a:xfrm>
            <a:off x="3759248" y="1764944"/>
            <a:ext cx="80236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Salbutamol </a:t>
            </a:r>
            <a:r>
              <a:rPr lang="az-Latn-AZ" sz="2400" dirty="0"/>
              <a:t>nəzərə çarpacaq</a:t>
            </a:r>
            <a:r>
              <a:rPr lang="en-US" sz="2400" dirty="0"/>
              <a:t> </a:t>
            </a:r>
            <a:r>
              <a:rPr lang="en-US" sz="2400" dirty="0" err="1"/>
              <a:t>bronxodilatator</a:t>
            </a:r>
            <a:r>
              <a:rPr lang="en-US" sz="2400" dirty="0"/>
              <a:t> </a:t>
            </a:r>
            <a:r>
              <a:rPr lang="en-US" sz="2400" dirty="0" err="1"/>
              <a:t>təsiri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l-GR" sz="2400" dirty="0"/>
              <a:t>β2-</a:t>
            </a:r>
            <a:r>
              <a:rPr lang="en-US" sz="2400" dirty="0" err="1"/>
              <a:t>selektiv</a:t>
            </a:r>
            <a:r>
              <a:rPr lang="en-US" sz="2400" dirty="0"/>
              <a:t> </a:t>
            </a:r>
            <a:r>
              <a:rPr lang="en-US" sz="2400" dirty="0" err="1"/>
              <a:t>adrenergik</a:t>
            </a:r>
            <a:r>
              <a:rPr lang="en-US" sz="2400" dirty="0"/>
              <a:t> </a:t>
            </a:r>
            <a:r>
              <a:rPr lang="en-US" sz="2400" dirty="0" err="1"/>
              <a:t>reseptor</a:t>
            </a:r>
            <a:r>
              <a:rPr lang="en-US" sz="2400" dirty="0"/>
              <a:t> </a:t>
            </a:r>
            <a:r>
              <a:rPr lang="en-US" sz="2400" dirty="0" err="1"/>
              <a:t>agonistidir</a:t>
            </a:r>
            <a:r>
              <a:rPr lang="en-US" sz="2400" dirty="0"/>
              <a:t>: </a:t>
            </a:r>
            <a:r>
              <a:rPr lang="en-US" sz="2400" dirty="0" err="1"/>
              <a:t>həm</a:t>
            </a:r>
            <a:r>
              <a:rPr lang="en-US" sz="2400" dirty="0"/>
              <a:t> </a:t>
            </a:r>
            <a:r>
              <a:rPr lang="en-US" sz="2400" dirty="0" err="1"/>
              <a:t>böyük</a:t>
            </a:r>
            <a:r>
              <a:rPr lang="en-US" sz="2400" dirty="0"/>
              <a:t>, </a:t>
            </a:r>
            <a:r>
              <a:rPr lang="en-US" sz="2400" dirty="0" err="1"/>
              <a:t>həm</a:t>
            </a:r>
            <a:r>
              <a:rPr lang="en-US" sz="2400" dirty="0"/>
              <a:t> </a:t>
            </a:r>
            <a:r>
              <a:rPr lang="en-US" sz="2400" dirty="0" err="1"/>
              <a:t>də</a:t>
            </a:r>
            <a:r>
              <a:rPr lang="en-US" sz="2400" dirty="0"/>
              <a:t> </a:t>
            </a:r>
            <a:r>
              <a:rPr lang="en-US" sz="2400" dirty="0" err="1"/>
              <a:t>kiçik</a:t>
            </a:r>
            <a:r>
              <a:rPr lang="en-US" sz="2400" dirty="0"/>
              <a:t> </a:t>
            </a:r>
            <a:r>
              <a:rPr lang="en-US" sz="2400" dirty="0" err="1"/>
              <a:t>tənəffüs</a:t>
            </a:r>
            <a:r>
              <a:rPr lang="en-US" sz="2400" dirty="0"/>
              <a:t> </a:t>
            </a:r>
            <a:r>
              <a:rPr lang="en-US" sz="2400" dirty="0" err="1"/>
              <a:t>yollarında</a:t>
            </a:r>
            <a:r>
              <a:rPr lang="en-US" sz="2400" dirty="0"/>
              <a:t> </a:t>
            </a:r>
            <a:r>
              <a:rPr lang="en-US" sz="2400" dirty="0" err="1"/>
              <a:t>bronxial</a:t>
            </a:r>
            <a:r>
              <a:rPr lang="en-US" sz="2400" dirty="0"/>
              <a:t> </a:t>
            </a:r>
            <a:r>
              <a:rPr lang="en-US" sz="2400" dirty="0" err="1"/>
              <a:t>tonu</a:t>
            </a:r>
            <a:r>
              <a:rPr lang="az-Latn-AZ" sz="2400" dirty="0"/>
              <a:t>sunu</a:t>
            </a:r>
            <a:r>
              <a:rPr lang="en-US" sz="2400" dirty="0"/>
              <a:t> </a:t>
            </a:r>
            <a:r>
              <a:rPr lang="en-US" sz="2400" dirty="0" err="1"/>
              <a:t>azaltmaqla</a:t>
            </a:r>
            <a:r>
              <a:rPr lang="en-US" sz="2400" dirty="0"/>
              <a:t> </a:t>
            </a:r>
            <a:r>
              <a:rPr lang="en-US" sz="2400" dirty="0" err="1"/>
              <a:t>sürətli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əhəmiyyətli</a:t>
            </a:r>
            <a:r>
              <a:rPr lang="en-US" sz="2400" dirty="0"/>
              <a:t> </a:t>
            </a:r>
            <a:r>
              <a:rPr lang="en-US" sz="2400" dirty="0" err="1"/>
              <a:t>bronxodilatasiyaya</a:t>
            </a:r>
            <a:r>
              <a:rPr lang="en-US" sz="2400" dirty="0"/>
              <a:t> </a:t>
            </a:r>
            <a:r>
              <a:rPr lang="en-US" sz="2400" dirty="0" err="1"/>
              <a:t>səbəb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histaminlə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bronxospazmı</a:t>
            </a:r>
            <a:r>
              <a:rPr lang="en-US" sz="2400" dirty="0"/>
              <a:t> </a:t>
            </a:r>
            <a:r>
              <a:rPr lang="en-US" sz="2400" dirty="0" err="1"/>
              <a:t>effektiv</a:t>
            </a:r>
            <a:r>
              <a:rPr lang="en-US" sz="2400" dirty="0"/>
              <a:t> </a:t>
            </a:r>
            <a:r>
              <a:rPr lang="en-US" sz="2400" dirty="0" err="1"/>
              <a:t>şəkildə</a:t>
            </a:r>
            <a:r>
              <a:rPr lang="en-US" sz="2400" dirty="0"/>
              <a:t> </a:t>
            </a:r>
            <a:r>
              <a:rPr lang="en-US" sz="2400" dirty="0" err="1"/>
              <a:t>inhibə</a:t>
            </a:r>
            <a:r>
              <a:rPr lang="en-US" sz="2400" dirty="0"/>
              <a:t> </a:t>
            </a:r>
            <a:r>
              <a:rPr lang="en-US" sz="2400" dirty="0" err="1"/>
              <a:t>edir</a:t>
            </a:r>
            <a:r>
              <a:rPr lang="en-US" sz="2400" dirty="0"/>
              <a:t>.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endParaRPr lang="az-Latn-AZ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r>
              <a:rPr lang="az-Latn-AZ" sz="2400" dirty="0">
                <a:solidFill>
                  <a:srgbClr val="002060"/>
                </a:solidFill>
                <a:ea typeface="Calibri" panose="020F0502020204030204" pitchFamily="34" charset="0"/>
              </a:rPr>
              <a:t>Salbutamol –bronxodilatator-bronxların genişlənməsini təmin edir.</a:t>
            </a:r>
            <a:endParaRPr lang="ru-BY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222FA-0C0E-4DBA-94A5-5991EB33A02C}"/>
              </a:ext>
            </a:extLst>
          </p:cNvPr>
          <p:cNvSpPr txBox="1"/>
          <p:nvPr/>
        </p:nvSpPr>
        <p:spPr>
          <a:xfrm>
            <a:off x="3882325" y="4336032"/>
            <a:ext cx="8022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Salbutamol </a:t>
            </a:r>
            <a:r>
              <a:rPr lang="en-US" sz="2400" dirty="0" err="1"/>
              <a:t>selik</a:t>
            </a:r>
            <a:r>
              <a:rPr lang="en-US" sz="2400" dirty="0"/>
              <a:t> </a:t>
            </a:r>
            <a:r>
              <a:rPr lang="en-US" sz="2400" dirty="0" err="1"/>
              <a:t>ifrazını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mukosiliar</a:t>
            </a:r>
            <a:r>
              <a:rPr lang="en-US" sz="2400" dirty="0"/>
              <a:t> </a:t>
            </a:r>
            <a:r>
              <a:rPr lang="en-US" sz="2400" dirty="0" err="1"/>
              <a:t>daşınmasını</a:t>
            </a:r>
            <a:r>
              <a:rPr lang="en-US" sz="2400" dirty="0"/>
              <a:t> </a:t>
            </a:r>
            <a:r>
              <a:rPr lang="en-US" sz="2400" dirty="0" err="1"/>
              <a:t>stimullaşdırır</a:t>
            </a:r>
            <a:r>
              <a:rPr lang="en-US" sz="2400" dirty="0"/>
              <a:t>. Salbutamol </a:t>
            </a:r>
            <a:r>
              <a:rPr lang="en-US" sz="2400" dirty="0" err="1"/>
              <a:t>xroniki</a:t>
            </a:r>
            <a:r>
              <a:rPr lang="en-US" sz="2400" dirty="0"/>
              <a:t> </a:t>
            </a:r>
            <a:r>
              <a:rPr lang="en-US" sz="2400" dirty="0" err="1"/>
              <a:t>bronxitdə</a:t>
            </a:r>
            <a:r>
              <a:rPr lang="en-US" sz="2400" dirty="0"/>
              <a:t> </a:t>
            </a:r>
            <a:r>
              <a:rPr lang="en-US" sz="2400" dirty="0" err="1"/>
              <a:t>mukosiliar</a:t>
            </a:r>
            <a:r>
              <a:rPr lang="en-US" sz="2400" dirty="0"/>
              <a:t> </a:t>
            </a:r>
            <a:r>
              <a:rPr lang="en-US" sz="2400" dirty="0" err="1"/>
              <a:t>klirensi</a:t>
            </a:r>
            <a:r>
              <a:rPr lang="en-US" sz="2400" dirty="0"/>
              <a:t> 36% </a:t>
            </a:r>
            <a:r>
              <a:rPr lang="en-US" sz="2400" dirty="0" err="1"/>
              <a:t>artırır</a:t>
            </a:r>
            <a:r>
              <a:rPr lang="en-US" sz="2400" dirty="0"/>
              <a:t>. </a:t>
            </a:r>
            <a:endParaRPr lang="az-Latn-AZ" sz="2400" dirty="0"/>
          </a:p>
          <a:p>
            <a:r>
              <a:rPr lang="en-US" sz="2400" dirty="0"/>
              <a:t>Salbutamol </a:t>
            </a:r>
            <a:r>
              <a:rPr lang="az-Latn-AZ" sz="2400" dirty="0"/>
              <a:t>tosqun</a:t>
            </a:r>
            <a:r>
              <a:rPr lang="en-US" sz="2400" dirty="0"/>
              <a:t> </a:t>
            </a:r>
            <a:r>
              <a:rPr lang="en-US" sz="2400" dirty="0" err="1"/>
              <a:t>hüceyrələrindən</a:t>
            </a:r>
            <a:r>
              <a:rPr lang="en-US" sz="2400" dirty="0"/>
              <a:t> </a:t>
            </a:r>
            <a:r>
              <a:rPr lang="en-US" sz="2400" dirty="0" err="1"/>
              <a:t>iltihab</a:t>
            </a:r>
            <a:r>
              <a:rPr lang="en-US" sz="2400" dirty="0"/>
              <a:t> </a:t>
            </a:r>
            <a:r>
              <a:rPr lang="az-Latn-AZ" sz="2400" dirty="0"/>
              <a:t>mediatorlarını</a:t>
            </a:r>
            <a:r>
              <a:rPr lang="en-US" sz="2400" dirty="0"/>
              <a:t>n </a:t>
            </a:r>
            <a:r>
              <a:rPr lang="en-US" sz="2400" dirty="0" err="1"/>
              <a:t>sərbəst</a:t>
            </a:r>
            <a:r>
              <a:rPr lang="en-US" sz="2400" dirty="0"/>
              <a:t> </a:t>
            </a:r>
            <a:r>
              <a:rPr lang="en-US" sz="2400" dirty="0" err="1"/>
              <a:t>buraxılmasın</a:t>
            </a:r>
            <a:r>
              <a:rPr lang="az-Latn-AZ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maneə</a:t>
            </a:r>
            <a:r>
              <a:rPr lang="en-US" sz="2400" dirty="0"/>
              <a:t> </a:t>
            </a:r>
            <a:r>
              <a:rPr lang="en-US" sz="2400" dirty="0" err="1"/>
              <a:t>törədir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D3DB3-ED00-404D-845A-05F80A43083C}"/>
              </a:ext>
            </a:extLst>
          </p:cNvPr>
          <p:cNvSpPr txBox="1"/>
          <p:nvPr/>
        </p:nvSpPr>
        <p:spPr>
          <a:xfrm>
            <a:off x="177664" y="6543330"/>
            <a:ext cx="10937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Price A.H., Clissold S.P. Salbutamol in the 1980s. Drugs. 1989 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г</a:t>
            </a:r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.;38(1):77–122. </a:t>
            </a:r>
            <a:endParaRPr lang="ru-BY" sz="1100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8DBB121-165F-4681-8AED-3457DB241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38DBB121-165F-4681-8AED-3457DB241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A14FEC-1132-4EA5-8768-DF1BFD32BC1A}"/>
              </a:ext>
            </a:extLst>
          </p:cNvPr>
          <p:cNvSpPr txBox="1"/>
          <p:nvPr/>
        </p:nvSpPr>
        <p:spPr>
          <a:xfrm>
            <a:off x="5115705" y="159308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F15865-E350-413E-B3FA-9ADB2F4DD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08" y="324799"/>
            <a:ext cx="1406618" cy="12746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9BF9AE-6796-45FB-906D-9CAB6B678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7" y="1770366"/>
            <a:ext cx="3471620" cy="41078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24130B-633E-4258-9D94-A37A9E7AB9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4" y="1530982"/>
            <a:ext cx="684309" cy="676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D27DBE-9336-41F5-9833-B72400F990F0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72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CAFCE9-B24F-42E7-BBB0-DD6E4B67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7" y="915825"/>
            <a:ext cx="7902222" cy="5819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/>
              <a:t>Bromhe</a:t>
            </a:r>
            <a:r>
              <a:rPr lang="az-Latn-AZ" sz="2200" dirty="0"/>
              <a:t>ks</a:t>
            </a:r>
            <a:r>
              <a:rPr lang="en-US" sz="2200" dirty="0"/>
              <a:t>in </a:t>
            </a:r>
            <a:r>
              <a:rPr lang="en-US" sz="2200" dirty="0" err="1"/>
              <a:t>hidroxlorid</a:t>
            </a:r>
            <a:r>
              <a:rPr lang="en-US" sz="2200" dirty="0"/>
              <a:t>, </a:t>
            </a: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metaboliti</a:t>
            </a:r>
            <a:r>
              <a:rPr lang="en-US" sz="2200" dirty="0"/>
              <a:t> </a:t>
            </a:r>
            <a:r>
              <a:rPr lang="en-US" sz="2200" dirty="0" err="1"/>
              <a:t>ambroksol</a:t>
            </a:r>
            <a:r>
              <a:rPr lang="en-US" sz="2200" dirty="0"/>
              <a:t> </a:t>
            </a:r>
            <a:r>
              <a:rPr lang="en-US" sz="2200" dirty="0" err="1"/>
              <a:t>ilə</a:t>
            </a:r>
            <a:r>
              <a:rPr lang="en-US" sz="2200" dirty="0"/>
              <a:t> </a:t>
            </a:r>
            <a:r>
              <a:rPr lang="en-US" sz="2200" dirty="0" err="1"/>
              <a:t>farmakoloji</a:t>
            </a:r>
            <a:r>
              <a:rPr lang="en-US" sz="2200" dirty="0"/>
              <a:t> </a:t>
            </a:r>
            <a:r>
              <a:rPr lang="en-US" sz="2200" dirty="0" err="1"/>
              <a:t>təsirində</a:t>
            </a:r>
            <a:r>
              <a:rPr lang="en-US" sz="2200" dirty="0"/>
              <a:t> </a:t>
            </a:r>
            <a:r>
              <a:rPr lang="en-US" sz="2200" dirty="0" err="1"/>
              <a:t>aydın</a:t>
            </a:r>
            <a:r>
              <a:rPr lang="en-US" sz="2200" dirty="0"/>
              <a:t> </a:t>
            </a:r>
            <a:r>
              <a:rPr lang="en-US" sz="2200" dirty="0" err="1"/>
              <a:t>bəlğəmgətirici</a:t>
            </a:r>
            <a:r>
              <a:rPr lang="en-US" sz="2200" dirty="0"/>
              <a:t> </a:t>
            </a:r>
            <a:r>
              <a:rPr lang="en-US" sz="2200" dirty="0" err="1"/>
              <a:t>təsiri</a:t>
            </a:r>
            <a:r>
              <a:rPr lang="en-US" sz="2200" dirty="0"/>
              <a:t> </a:t>
            </a:r>
            <a:r>
              <a:rPr lang="en-US" sz="2200" dirty="0" err="1"/>
              <a:t>olan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mukolitik</a:t>
            </a:r>
            <a:r>
              <a:rPr lang="en-US" sz="2200" dirty="0"/>
              <a:t> </a:t>
            </a:r>
            <a:r>
              <a:rPr lang="en-US" sz="2200" dirty="0" err="1"/>
              <a:t>dərmandır</a:t>
            </a:r>
            <a:r>
              <a:rPr lang="en-US" sz="2200" dirty="0"/>
              <a:t>.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en-US" sz="2200" dirty="0" err="1"/>
              <a:t>Bronxial</a:t>
            </a:r>
            <a:r>
              <a:rPr lang="en-US" sz="2200" dirty="0"/>
              <a:t> </a:t>
            </a:r>
            <a:r>
              <a:rPr lang="en-US" sz="2200" dirty="0" err="1"/>
              <a:t>selikli</a:t>
            </a:r>
            <a:r>
              <a:rPr lang="en-US" sz="2200" dirty="0"/>
              <a:t> </a:t>
            </a:r>
            <a:r>
              <a:rPr lang="en-US" sz="2200" dirty="0" err="1"/>
              <a:t>qişanın</a:t>
            </a:r>
            <a:r>
              <a:rPr lang="en-US" sz="2200" dirty="0"/>
              <a:t> </a:t>
            </a:r>
            <a:r>
              <a:rPr lang="en-US" sz="2200" dirty="0" err="1"/>
              <a:t>vəzilərinin</a:t>
            </a:r>
            <a:r>
              <a:rPr lang="en-US" sz="2200" dirty="0"/>
              <a:t> </a:t>
            </a:r>
            <a:r>
              <a:rPr lang="en-US" sz="2200" dirty="0" err="1"/>
              <a:t>seroz</a:t>
            </a:r>
            <a:r>
              <a:rPr lang="en-US" sz="2200" dirty="0"/>
              <a:t> </a:t>
            </a:r>
            <a:r>
              <a:rPr lang="en-US" sz="2200" dirty="0" err="1"/>
              <a:t>hüceyrələrini</a:t>
            </a:r>
            <a:r>
              <a:rPr lang="en-US" sz="2200" dirty="0"/>
              <a:t> </a:t>
            </a:r>
            <a:r>
              <a:rPr lang="en-US" sz="2200" dirty="0" err="1"/>
              <a:t>stimullaşdırmaqla</a:t>
            </a:r>
            <a:r>
              <a:rPr lang="en-US" sz="2200" dirty="0"/>
              <a:t> </a:t>
            </a:r>
            <a:r>
              <a:rPr lang="en-US" sz="2200" dirty="0" err="1"/>
              <a:t>bəlğəmi</a:t>
            </a:r>
            <a:r>
              <a:rPr lang="en-US" sz="2200" dirty="0"/>
              <a:t> </a:t>
            </a:r>
            <a:r>
              <a:rPr lang="en-US" sz="2200" dirty="0" err="1"/>
              <a:t>mayeləşdirir</a:t>
            </a:r>
            <a:r>
              <a:rPr lang="en-US" sz="2200" dirty="0"/>
              <a:t>, </a:t>
            </a:r>
            <a:r>
              <a:rPr lang="en-US" sz="2200" dirty="0" err="1"/>
              <a:t>bəlğəmin</a:t>
            </a:r>
            <a:r>
              <a:rPr lang="en-US" sz="2200" dirty="0"/>
              <a:t> </a:t>
            </a:r>
            <a:r>
              <a:rPr lang="en-US" sz="2200" dirty="0" err="1"/>
              <a:t>seroz</a:t>
            </a:r>
            <a:r>
              <a:rPr lang="en-US" sz="2200" dirty="0"/>
              <a:t> </a:t>
            </a:r>
            <a:r>
              <a:rPr lang="en-US" sz="2200" dirty="0" err="1"/>
              <a:t>və</a:t>
            </a:r>
            <a:r>
              <a:rPr lang="en-US" sz="2200" dirty="0"/>
              <a:t> </a:t>
            </a:r>
            <a:r>
              <a:rPr lang="en-US" sz="2200" dirty="0" err="1"/>
              <a:t>selikli</a:t>
            </a:r>
            <a:r>
              <a:rPr lang="en-US" sz="2200" dirty="0"/>
              <a:t> </a:t>
            </a:r>
            <a:r>
              <a:rPr lang="en-US" sz="2200" dirty="0" err="1"/>
              <a:t>komponentlərinin</a:t>
            </a:r>
            <a:r>
              <a:rPr lang="en-US" sz="2200" dirty="0"/>
              <a:t> </a:t>
            </a:r>
            <a:r>
              <a:rPr lang="en-US" sz="2200" dirty="0" err="1"/>
              <a:t>nisbətini</a:t>
            </a:r>
            <a:r>
              <a:rPr lang="en-US" sz="2200" dirty="0"/>
              <a:t> </a:t>
            </a:r>
            <a:r>
              <a:rPr lang="en-US" sz="2200" dirty="0" err="1"/>
              <a:t>normallaşdırır</a:t>
            </a:r>
            <a:r>
              <a:rPr lang="en-US" sz="2200" dirty="0"/>
              <a:t>, </a:t>
            </a:r>
            <a:r>
              <a:rPr lang="en-US" sz="2200" dirty="0" err="1"/>
              <a:t>bəlğəmin</a:t>
            </a:r>
            <a:r>
              <a:rPr lang="en-US" sz="2200" dirty="0"/>
              <a:t> </a:t>
            </a:r>
            <a:r>
              <a:rPr lang="en-US" sz="2200" dirty="0" err="1"/>
              <a:t>mukopolisaxaridləri</a:t>
            </a:r>
            <a:r>
              <a:rPr lang="en-US" sz="2200" dirty="0"/>
              <a:t> </a:t>
            </a:r>
            <a:r>
              <a:rPr lang="en-US" sz="2200" dirty="0" err="1"/>
              <a:t>arasındakı</a:t>
            </a:r>
            <a:r>
              <a:rPr lang="en-US" sz="2200" dirty="0"/>
              <a:t> </a:t>
            </a:r>
            <a:r>
              <a:rPr lang="en-US" sz="2200" dirty="0" err="1"/>
              <a:t>bağları</a:t>
            </a:r>
            <a:r>
              <a:rPr lang="en-US" sz="2200" dirty="0"/>
              <a:t> </a:t>
            </a:r>
            <a:r>
              <a:rPr lang="en-US" sz="2200" dirty="0" err="1"/>
              <a:t>parçalayan</a:t>
            </a:r>
            <a:r>
              <a:rPr lang="en-US" sz="2200" dirty="0"/>
              <a:t> </a:t>
            </a:r>
            <a:r>
              <a:rPr lang="en-US" sz="2200" dirty="0" err="1"/>
              <a:t>fermentlərin</a:t>
            </a:r>
            <a:r>
              <a:rPr lang="en-US" sz="2200" dirty="0"/>
              <a:t> </a:t>
            </a:r>
            <a:r>
              <a:rPr lang="en-US" sz="2200" dirty="0" err="1"/>
              <a:t>istehsalını</a:t>
            </a:r>
            <a:r>
              <a:rPr lang="en-US" sz="2200" dirty="0"/>
              <a:t>, </a:t>
            </a:r>
            <a:r>
              <a:rPr lang="en-US" sz="2200" dirty="0" err="1"/>
              <a:t>səthi</a:t>
            </a:r>
            <a:r>
              <a:rPr lang="en-US" sz="2200" dirty="0"/>
              <a:t> </a:t>
            </a: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maddənin</a:t>
            </a:r>
            <a:r>
              <a:rPr lang="en-US" sz="2200" dirty="0"/>
              <a:t> </a:t>
            </a:r>
            <a:r>
              <a:rPr lang="en-US" sz="2200" dirty="0" err="1"/>
              <a:t>əmələ</a:t>
            </a:r>
            <a:r>
              <a:rPr lang="en-US" sz="2200" dirty="0"/>
              <a:t> </a:t>
            </a:r>
            <a:r>
              <a:rPr lang="en-US" sz="2200" dirty="0" err="1"/>
              <a:t>gəlməsini</a:t>
            </a:r>
            <a:r>
              <a:rPr lang="en-US" sz="2200" dirty="0"/>
              <a:t> </a:t>
            </a:r>
            <a:r>
              <a:rPr lang="en-US" sz="2200" dirty="0" err="1"/>
              <a:t>stimullaşdırır</a:t>
            </a:r>
            <a:r>
              <a:rPr lang="en-US" sz="2200" dirty="0"/>
              <a:t>, </a:t>
            </a:r>
            <a:r>
              <a:rPr lang="az-Latn-AZ" sz="2200" dirty="0"/>
              <a:t>qatılığı və yapışqanlığı azaldır, </a:t>
            </a:r>
            <a:r>
              <a:rPr lang="en-US" sz="2200" dirty="0" err="1"/>
              <a:t>bu</a:t>
            </a:r>
            <a:r>
              <a:rPr lang="en-US" sz="2200" dirty="0"/>
              <a:t> da </a:t>
            </a:r>
            <a:r>
              <a:rPr lang="en-US" sz="2200" dirty="0" err="1"/>
              <a:t>reoloji</a:t>
            </a:r>
            <a:r>
              <a:rPr lang="en-US" sz="2200" dirty="0"/>
              <a:t> </a:t>
            </a:r>
            <a:r>
              <a:rPr lang="en-US" sz="2200" dirty="0" err="1"/>
              <a:t>parametrləri</a:t>
            </a:r>
            <a:r>
              <a:rPr lang="en-US" sz="2200" dirty="0"/>
              <a:t> </a:t>
            </a:r>
            <a:r>
              <a:rPr lang="en-US" sz="2200" dirty="0" err="1"/>
              <a:t>normallaşdırır</a:t>
            </a:r>
            <a:r>
              <a:rPr lang="en-US" sz="2200" dirty="0"/>
              <a:t>.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en-US" sz="2200" dirty="0" err="1"/>
              <a:t>Kirpiklərin</a:t>
            </a:r>
            <a:r>
              <a:rPr lang="en-US" sz="2200" dirty="0"/>
              <a:t> </a:t>
            </a:r>
            <a:r>
              <a:rPr lang="en-US" sz="2200" dirty="0" err="1"/>
              <a:t>hərəkətini</a:t>
            </a:r>
            <a:r>
              <a:rPr lang="en-US" sz="2200" dirty="0"/>
              <a:t> </a:t>
            </a:r>
            <a:r>
              <a:rPr lang="en-US" sz="2200" dirty="0" err="1"/>
              <a:t>birbaşa</a:t>
            </a:r>
            <a:r>
              <a:rPr lang="en-US" sz="2200" dirty="0"/>
              <a:t> </a:t>
            </a:r>
            <a:r>
              <a:rPr lang="en-US" sz="2200" dirty="0" err="1"/>
              <a:t>gücləndirir</a:t>
            </a:r>
            <a:r>
              <a:rPr lang="en-US" sz="2200" dirty="0"/>
              <a:t> </a:t>
            </a:r>
            <a:r>
              <a:rPr lang="en-US" sz="2200" dirty="0" err="1"/>
              <a:t>və</a:t>
            </a:r>
            <a:r>
              <a:rPr lang="en-US" sz="2200" dirty="0"/>
              <a:t> </a:t>
            </a:r>
            <a:r>
              <a:rPr lang="en-US" sz="2200" dirty="0" err="1"/>
              <a:t>onların</a:t>
            </a:r>
            <a:r>
              <a:rPr lang="en-US" sz="2200" dirty="0"/>
              <a:t> </a:t>
            </a:r>
            <a:r>
              <a:rPr lang="en-US" sz="2200" dirty="0" err="1"/>
              <a:t>bir-birinə</a:t>
            </a:r>
            <a:r>
              <a:rPr lang="en-US" sz="2200" dirty="0"/>
              <a:t> </a:t>
            </a:r>
            <a:r>
              <a:rPr lang="en-US" sz="2200" dirty="0" err="1"/>
              <a:t>yapışmasının</a:t>
            </a:r>
            <a:r>
              <a:rPr lang="en-US" sz="2200" dirty="0"/>
              <a:t> </a:t>
            </a:r>
            <a:r>
              <a:rPr lang="en-US" sz="2200" dirty="0" err="1"/>
              <a:t>qarşısını</a:t>
            </a:r>
            <a:r>
              <a:rPr lang="en-US" sz="2200" dirty="0"/>
              <a:t> </a:t>
            </a:r>
            <a:r>
              <a:rPr lang="en-US" sz="2200" dirty="0" err="1"/>
              <a:t>alır</a:t>
            </a:r>
            <a:r>
              <a:rPr lang="en-US" sz="2200" dirty="0"/>
              <a:t>, </a:t>
            </a:r>
            <a:r>
              <a:rPr lang="en-US" sz="2200" dirty="0" err="1"/>
              <a:t>bəlğəmin</a:t>
            </a:r>
            <a:r>
              <a:rPr lang="en-US" sz="2200" dirty="0"/>
              <a:t> </a:t>
            </a:r>
            <a:r>
              <a:rPr lang="en-US" sz="2200" dirty="0" err="1"/>
              <a:t>boşaldılmasını</a:t>
            </a:r>
            <a:r>
              <a:rPr lang="en-US" sz="2200" dirty="0"/>
              <a:t> </a:t>
            </a:r>
            <a:r>
              <a:rPr lang="en-US" sz="2200" dirty="0" err="1"/>
              <a:t>asanlaşdırır</a:t>
            </a:r>
            <a:r>
              <a:rPr lang="en-US" sz="2200" dirty="0"/>
              <a:t>.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dirty="0" err="1"/>
              <a:t>Bromhe</a:t>
            </a:r>
            <a:r>
              <a:rPr lang="az-Latn-AZ" sz="2200" dirty="0"/>
              <a:t>ks</a:t>
            </a:r>
            <a:r>
              <a:rPr lang="en-US" sz="2200" dirty="0"/>
              <a:t>in </a:t>
            </a:r>
            <a:r>
              <a:rPr lang="en-US" sz="2200" dirty="0" err="1"/>
              <a:t>hidroxlorid</a:t>
            </a:r>
            <a:r>
              <a:rPr lang="en-US" sz="2200" dirty="0"/>
              <a:t> </a:t>
            </a:r>
            <a:r>
              <a:rPr lang="en-US" sz="2200" dirty="0" err="1"/>
              <a:t>də</a:t>
            </a:r>
            <a:r>
              <a:rPr lang="en-US" sz="2200" dirty="0"/>
              <a:t> </a:t>
            </a:r>
            <a:r>
              <a:rPr lang="en-US" sz="2200" dirty="0" err="1"/>
              <a:t>öskürək</a:t>
            </a:r>
            <a:r>
              <a:rPr lang="en-US" sz="2200" dirty="0"/>
              <a:t> </a:t>
            </a:r>
            <a:r>
              <a:rPr lang="en-US" sz="2200" dirty="0" err="1"/>
              <a:t>refleksinin</a:t>
            </a:r>
            <a:r>
              <a:rPr lang="en-US" sz="2200" dirty="0"/>
              <a:t> </a:t>
            </a:r>
            <a:r>
              <a:rPr lang="en-US" sz="2200" dirty="0" err="1"/>
              <a:t>stimullaşdırılmasının</a:t>
            </a:r>
            <a:r>
              <a:rPr lang="en-US" sz="2200" dirty="0"/>
              <a:t> </a:t>
            </a:r>
            <a:r>
              <a:rPr lang="en-US" sz="2200" dirty="0" err="1"/>
              <a:t>arzuolunmaz</a:t>
            </a:r>
            <a:r>
              <a:rPr lang="en-US" sz="2200" dirty="0"/>
              <a:t> </a:t>
            </a:r>
            <a:r>
              <a:rPr lang="en-US" sz="2200" dirty="0" err="1"/>
              <a:t>olduğu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sıra</a:t>
            </a:r>
            <a:r>
              <a:rPr lang="en-US" sz="2200" dirty="0"/>
              <a:t> </a:t>
            </a:r>
            <a:r>
              <a:rPr lang="en-US" sz="2200" dirty="0" err="1"/>
              <a:t>patologiyaların</a:t>
            </a:r>
            <a:r>
              <a:rPr lang="en-US" sz="2200" dirty="0"/>
              <a:t> </a:t>
            </a:r>
            <a:r>
              <a:rPr lang="en-US" sz="2200" dirty="0" err="1"/>
              <a:t>müalicəsində</a:t>
            </a:r>
            <a:r>
              <a:rPr lang="en-US" sz="2200" dirty="0"/>
              <a:t> </a:t>
            </a:r>
            <a:r>
              <a:rPr lang="en-US" sz="2200" dirty="0" err="1"/>
              <a:t>böyük</a:t>
            </a:r>
            <a:r>
              <a:rPr lang="en-US" sz="2200" dirty="0"/>
              <a:t> </a:t>
            </a:r>
            <a:r>
              <a:rPr lang="en-US" sz="2200" dirty="0" err="1"/>
              <a:t>əhəmiyyət</a:t>
            </a:r>
            <a:r>
              <a:rPr lang="en-US" sz="2200" dirty="0"/>
              <a:t> </a:t>
            </a:r>
            <a:r>
              <a:rPr lang="en-US" sz="2200" dirty="0" err="1"/>
              <a:t>kəsb</a:t>
            </a:r>
            <a:r>
              <a:rPr lang="en-US" sz="2200" dirty="0"/>
              <a:t> </a:t>
            </a:r>
            <a:r>
              <a:rPr lang="en-US" sz="2200" dirty="0" err="1"/>
              <a:t>edən</a:t>
            </a:r>
            <a:r>
              <a:rPr lang="en-US" sz="2200" dirty="0"/>
              <a:t> </a:t>
            </a:r>
            <a:r>
              <a:rPr lang="en-US" sz="2200" dirty="0" err="1"/>
              <a:t>yüngül</a:t>
            </a:r>
            <a:r>
              <a:rPr lang="en-US" sz="2200" dirty="0"/>
              <a:t> </a:t>
            </a:r>
            <a:r>
              <a:rPr lang="en-US" sz="2200" dirty="0" err="1"/>
              <a:t>öskürək</a:t>
            </a:r>
            <a:r>
              <a:rPr lang="en-US" sz="2200" dirty="0"/>
              <a:t> </a:t>
            </a:r>
            <a:r>
              <a:rPr lang="en-US" sz="2200" dirty="0" err="1"/>
              <a:t>əleyhinə</a:t>
            </a:r>
            <a:r>
              <a:rPr lang="en-US" sz="2200" dirty="0"/>
              <a:t> </a:t>
            </a:r>
            <a:r>
              <a:rPr lang="en-US" sz="2200" dirty="0" err="1"/>
              <a:t>təsirə</a:t>
            </a:r>
            <a:r>
              <a:rPr lang="en-US" sz="2200" dirty="0"/>
              <a:t> </a:t>
            </a:r>
            <a:r>
              <a:rPr lang="en-US" sz="2200" dirty="0" err="1"/>
              <a:t>malikdir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metabolit</a:t>
            </a:r>
            <a:r>
              <a:rPr lang="en-US" sz="2200" dirty="0"/>
              <a:t> </a:t>
            </a:r>
            <a:r>
              <a:rPr lang="en-US" sz="2200" dirty="0" err="1"/>
              <a:t>ambroksolun</a:t>
            </a:r>
            <a:r>
              <a:rPr lang="en-US" sz="2200" dirty="0"/>
              <a:t> </a:t>
            </a:r>
            <a:r>
              <a:rPr lang="en-US" sz="2200" dirty="0" err="1"/>
              <a:t>səthi</a:t>
            </a:r>
            <a:r>
              <a:rPr lang="en-US" sz="2200" dirty="0"/>
              <a:t> </a:t>
            </a:r>
            <a:r>
              <a:rPr lang="en-US" sz="2200" dirty="0" err="1"/>
              <a:t>aktiv</a:t>
            </a:r>
            <a:r>
              <a:rPr lang="en-US" sz="2200" dirty="0"/>
              <a:t> </a:t>
            </a:r>
            <a:r>
              <a:rPr lang="en-US" sz="2200" dirty="0" err="1"/>
              <a:t>maddə</a:t>
            </a:r>
            <a:r>
              <a:rPr lang="en-US" sz="2200" dirty="0"/>
              <a:t> </a:t>
            </a:r>
            <a:r>
              <a:rPr lang="en-US" sz="2200" dirty="0" err="1"/>
              <a:t>istehsal</a:t>
            </a:r>
            <a:r>
              <a:rPr lang="en-US" sz="2200" dirty="0"/>
              <a:t> </a:t>
            </a:r>
            <a:r>
              <a:rPr lang="en-US" sz="2200" dirty="0" err="1"/>
              <a:t>edən</a:t>
            </a:r>
            <a:r>
              <a:rPr lang="en-US" sz="2200" dirty="0"/>
              <a:t> </a:t>
            </a:r>
            <a:r>
              <a:rPr lang="en-US" sz="2200" dirty="0" err="1"/>
              <a:t>bronxial</a:t>
            </a:r>
            <a:r>
              <a:rPr lang="en-US" sz="2200" dirty="0"/>
              <a:t> </a:t>
            </a:r>
            <a:r>
              <a:rPr lang="en-US" sz="2200" dirty="0" err="1"/>
              <a:t>mukozanın</a:t>
            </a:r>
            <a:r>
              <a:rPr lang="en-US" sz="2200" dirty="0"/>
              <a:t> </a:t>
            </a:r>
            <a:r>
              <a:rPr lang="en-US" sz="2200" dirty="0" err="1"/>
              <a:t>sekretor</a:t>
            </a:r>
            <a:r>
              <a:rPr lang="en-US" sz="2200" dirty="0"/>
              <a:t> </a:t>
            </a:r>
            <a:r>
              <a:rPr lang="en-US" sz="2200" dirty="0" err="1"/>
              <a:t>hüceyrələrinin</a:t>
            </a:r>
            <a:r>
              <a:rPr lang="en-US" sz="2200" dirty="0"/>
              <a:t> </a:t>
            </a:r>
            <a:r>
              <a:rPr lang="en-US" sz="2200" dirty="0" err="1"/>
              <a:t>fəaliyyətini</a:t>
            </a:r>
            <a:r>
              <a:rPr lang="en-US" sz="2200" dirty="0"/>
              <a:t> </a:t>
            </a:r>
            <a:r>
              <a:rPr lang="en-US" sz="2200" dirty="0" err="1"/>
              <a:t>stimullaşdırdığını</a:t>
            </a:r>
            <a:r>
              <a:rPr lang="en-US" sz="2200" dirty="0"/>
              <a:t> </a:t>
            </a:r>
            <a:r>
              <a:rPr lang="en-US" sz="2200" dirty="0" err="1"/>
              <a:t>vurğulamaq</a:t>
            </a:r>
            <a:r>
              <a:rPr lang="en-US" sz="2200" dirty="0"/>
              <a:t> </a:t>
            </a:r>
            <a:r>
              <a:rPr lang="en-US" sz="2200" dirty="0" err="1"/>
              <a:t>vacibdir</a:t>
            </a:r>
            <a:r>
              <a:rPr lang="en-US" sz="2200" dirty="0"/>
              <a:t>.</a:t>
            </a:r>
            <a:r>
              <a:rPr lang="az-Latn-AZ" sz="2200" dirty="0"/>
              <a:t> </a:t>
            </a:r>
            <a:endParaRPr lang="en-US" sz="2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EB5A082-1597-43EA-AD18-074D8C11ED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EB5A082-1597-43EA-AD18-074D8C11E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ED654F-C847-47E2-B91A-6D9BC4041C94}"/>
              </a:ext>
            </a:extLst>
          </p:cNvPr>
          <p:cNvSpPr txBox="1"/>
          <p:nvPr/>
        </p:nvSpPr>
        <p:spPr>
          <a:xfrm>
            <a:off x="0" y="6611779"/>
            <a:ext cx="75529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</a:rPr>
              <a:t>Комбинированные препараты в лечении острых и хронических заболеваний легких. </a:t>
            </a:r>
            <a:r>
              <a:rPr lang="ru-RU" sz="1000" dirty="0" err="1">
                <a:solidFill>
                  <a:srgbClr val="002060"/>
                </a:solidFill>
              </a:rPr>
              <a:t>Княжевская</a:t>
            </a:r>
            <a:r>
              <a:rPr lang="ru-RU" sz="1000" dirty="0">
                <a:solidFill>
                  <a:srgbClr val="002060"/>
                </a:solidFill>
              </a:rPr>
              <a:t> Н.П. , Бобков Е.В.</a:t>
            </a:r>
            <a:endParaRPr lang="ru-BY" sz="10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1F8E30-FCDE-40E8-AD57-BFA1B1625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45" y="6294506"/>
            <a:ext cx="1514047" cy="4616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298C9-F473-4922-8F19-125B0DCCD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4" y="1565330"/>
            <a:ext cx="3471620" cy="43942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62084F-7E5E-444A-AD13-E0677CAD9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54" y="1049276"/>
            <a:ext cx="929601" cy="922576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574BE31-BEEE-49A4-83E1-8F034E669A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461" y="372298"/>
            <a:ext cx="48044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42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F78453-EE29-44B1-86F2-CB563835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244" y="1997995"/>
            <a:ext cx="7000825" cy="4700697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az-Latn-AZ" dirty="0"/>
              <a:t>v</a:t>
            </a:r>
            <a:r>
              <a:rPr lang="en-US" dirty="0"/>
              <a:t>a</a:t>
            </a:r>
            <a:r>
              <a:rPr lang="az-Latn-AZ" dirty="0"/>
              <a:t>y</a:t>
            </a:r>
            <a:r>
              <a:rPr lang="en-US" dirty="0" err="1"/>
              <a:t>fenesin</a:t>
            </a:r>
            <a:r>
              <a:rPr lang="en-US" dirty="0"/>
              <a:t>, </a:t>
            </a:r>
            <a:r>
              <a:rPr lang="en-US" dirty="0" err="1"/>
              <a:t>bronxial</a:t>
            </a:r>
            <a:r>
              <a:rPr lang="en-US" dirty="0"/>
              <a:t> </a:t>
            </a:r>
            <a:r>
              <a:rPr lang="en-US" dirty="0" err="1"/>
              <a:t>vəzilərin</a:t>
            </a:r>
            <a:r>
              <a:rPr lang="en-US" dirty="0"/>
              <a:t> </a:t>
            </a:r>
            <a:r>
              <a:rPr lang="en-US" dirty="0" err="1"/>
              <a:t>ifrazını</a:t>
            </a:r>
            <a:r>
              <a:rPr lang="en-US" dirty="0"/>
              <a:t> </a:t>
            </a:r>
            <a:r>
              <a:rPr lang="en-US" dirty="0" err="1"/>
              <a:t>artırmaqla</a:t>
            </a:r>
            <a:r>
              <a:rPr lang="en-US" dirty="0"/>
              <a:t> </a:t>
            </a:r>
            <a:r>
              <a:rPr lang="en-US" dirty="0" err="1"/>
              <a:t>yanaşı</a:t>
            </a:r>
            <a:r>
              <a:rPr lang="en-US" dirty="0"/>
              <a:t>, </a:t>
            </a:r>
            <a:r>
              <a:rPr lang="en-US" dirty="0" err="1"/>
              <a:t>səthi</a:t>
            </a:r>
            <a:r>
              <a:rPr lang="en-US" dirty="0"/>
              <a:t> </a:t>
            </a:r>
            <a:r>
              <a:rPr lang="en-US" dirty="0" err="1"/>
              <a:t>gərginliyi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bronxial</a:t>
            </a:r>
            <a:r>
              <a:rPr lang="en-US" dirty="0"/>
              <a:t> </a:t>
            </a:r>
            <a:r>
              <a:rPr lang="en-US" dirty="0" err="1"/>
              <a:t>selikli</a:t>
            </a:r>
            <a:r>
              <a:rPr lang="en-US" dirty="0"/>
              <a:t> </a:t>
            </a:r>
            <a:r>
              <a:rPr lang="en-US" dirty="0" err="1"/>
              <a:t>qişaya</a:t>
            </a:r>
            <a:r>
              <a:rPr lang="en-US" dirty="0"/>
              <a:t> </a:t>
            </a:r>
            <a:r>
              <a:rPr lang="en-US" dirty="0" err="1"/>
              <a:t>yapışmasını</a:t>
            </a:r>
            <a:r>
              <a:rPr lang="en-US" dirty="0"/>
              <a:t> </a:t>
            </a:r>
            <a:r>
              <a:rPr lang="en-US" dirty="0" err="1"/>
              <a:t>zəiflədən</a:t>
            </a:r>
            <a:r>
              <a:rPr lang="en-US" dirty="0"/>
              <a:t>, </a:t>
            </a:r>
            <a:r>
              <a:rPr lang="az-Latn-AZ" dirty="0"/>
              <a:t>seliyi</a:t>
            </a:r>
            <a:r>
              <a:rPr lang="en-US" dirty="0"/>
              <a:t>n </a:t>
            </a:r>
            <a:r>
              <a:rPr lang="en-US" dirty="0" err="1"/>
              <a:t>turşulu</a:t>
            </a:r>
            <a:r>
              <a:rPr lang="en-US" dirty="0"/>
              <a:t> </a:t>
            </a:r>
            <a:r>
              <a:rPr lang="en-US" dirty="0" err="1"/>
              <a:t>mukopolisaxaridlərinin</a:t>
            </a:r>
            <a:r>
              <a:rPr lang="en-US" dirty="0"/>
              <a:t> </a:t>
            </a:r>
            <a:r>
              <a:rPr lang="en-US" dirty="0" err="1"/>
              <a:t>depolimerləşməsi</a:t>
            </a:r>
            <a:r>
              <a:rPr lang="en-US" dirty="0"/>
              <a:t> </a:t>
            </a:r>
            <a:r>
              <a:rPr lang="en-US" dirty="0" err="1"/>
              <a:t>hesabına</a:t>
            </a:r>
            <a:r>
              <a:rPr lang="en-US" dirty="0"/>
              <a:t>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yapışqanlığını</a:t>
            </a:r>
            <a:r>
              <a:rPr lang="en-US" dirty="0"/>
              <a:t> </a:t>
            </a:r>
            <a:r>
              <a:rPr lang="en-US" dirty="0" err="1"/>
              <a:t>azaldan</a:t>
            </a:r>
            <a:r>
              <a:rPr lang="en-US" dirty="0"/>
              <a:t> </a:t>
            </a:r>
            <a:r>
              <a:rPr lang="en-US" dirty="0" err="1"/>
              <a:t>mukolitik</a:t>
            </a:r>
            <a:r>
              <a:rPr lang="en-US" dirty="0"/>
              <a:t> </a:t>
            </a:r>
            <a:r>
              <a:rPr lang="az-Latn-AZ" dirty="0"/>
              <a:t>vasitə</a:t>
            </a:r>
            <a:r>
              <a:rPr lang="en-US" dirty="0"/>
              <a:t>dir.</a:t>
            </a:r>
          </a:p>
          <a:p>
            <a:r>
              <a:rPr lang="en-US" dirty="0"/>
              <a:t>G</a:t>
            </a:r>
            <a:r>
              <a:rPr lang="az-Latn-AZ" dirty="0"/>
              <a:t>v</a:t>
            </a:r>
            <a:r>
              <a:rPr lang="en-US" dirty="0"/>
              <a:t>a</a:t>
            </a:r>
            <a:r>
              <a:rPr lang="az-Latn-AZ" dirty="0"/>
              <a:t>y</a:t>
            </a:r>
            <a:r>
              <a:rPr lang="en-US" dirty="0" err="1"/>
              <a:t>fenesin</a:t>
            </a:r>
            <a:r>
              <a:rPr lang="en-US" dirty="0"/>
              <a:t> </a:t>
            </a:r>
            <a:r>
              <a:rPr lang="en-US" dirty="0" err="1"/>
              <a:t>kirpikli</a:t>
            </a:r>
            <a:r>
              <a:rPr lang="en-US" dirty="0"/>
              <a:t> </a:t>
            </a:r>
            <a:r>
              <a:rPr lang="en-US" dirty="0" err="1"/>
              <a:t>epitelin</a:t>
            </a:r>
            <a:r>
              <a:rPr lang="en-US" dirty="0"/>
              <a:t> </a:t>
            </a:r>
            <a:r>
              <a:rPr lang="en-US" dirty="0" err="1"/>
              <a:t>aktivliyini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bronxiolların</a:t>
            </a:r>
            <a:r>
              <a:rPr lang="en-US" dirty="0"/>
              <a:t> </a:t>
            </a:r>
            <a:r>
              <a:rPr lang="en-US" dirty="0" err="1"/>
              <a:t>peristaltik</a:t>
            </a:r>
            <a:r>
              <a:rPr lang="en-US" dirty="0"/>
              <a:t> </a:t>
            </a:r>
            <a:r>
              <a:rPr lang="en-US" dirty="0" err="1"/>
              <a:t>hərəkətlərini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,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tənəffüs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hərəkətini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çıxarılmasını</a:t>
            </a:r>
            <a:r>
              <a:rPr lang="en-US" dirty="0"/>
              <a:t> </a:t>
            </a:r>
            <a:r>
              <a:rPr lang="en-US" dirty="0" err="1"/>
              <a:t>asanlaşdırır</a:t>
            </a:r>
            <a:r>
              <a:rPr lang="en-US" dirty="0"/>
              <a:t>. </a:t>
            </a:r>
            <a:r>
              <a:rPr lang="en-US" dirty="0" err="1"/>
              <a:t>Nəticədə</a:t>
            </a:r>
            <a:r>
              <a:rPr lang="en-US" dirty="0"/>
              <a:t> </a:t>
            </a:r>
            <a:r>
              <a:rPr lang="en-US" dirty="0" err="1"/>
              <a:t>ifraz</a:t>
            </a:r>
            <a:r>
              <a:rPr lang="en-US" dirty="0"/>
              <a:t> </a:t>
            </a:r>
            <a:r>
              <a:rPr lang="en-US" dirty="0" err="1"/>
              <a:t>olunan</a:t>
            </a:r>
            <a:r>
              <a:rPr lang="en-US" dirty="0"/>
              <a:t>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həcmi</a:t>
            </a:r>
            <a:r>
              <a:rPr lang="en-US" dirty="0"/>
              <a:t> </a:t>
            </a:r>
            <a:r>
              <a:rPr lang="en-US" dirty="0" err="1"/>
              <a:t>artır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AA5B8-5924-4AB0-A03B-8B46809B9842}"/>
              </a:ext>
            </a:extLst>
          </p:cNvPr>
          <p:cNvSpPr txBox="1"/>
          <p:nvPr/>
        </p:nvSpPr>
        <p:spPr>
          <a:xfrm>
            <a:off x="5115705" y="159308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0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E6BDA71-BF35-4C7C-B409-80AE74570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A911F66-A013-4F0F-8EE1-C1917A6BA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491769-AA37-4127-B81F-B6FECB1E3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23" y="6294506"/>
            <a:ext cx="1967969" cy="461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9BCEEB-5733-48C1-A598-02776D70D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4" y="1868939"/>
            <a:ext cx="3722888" cy="4425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494796-2508-4E56-857D-217325CAD7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47" y="1350057"/>
            <a:ext cx="929601" cy="922576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72B2D10-DBF6-48B3-9C3A-083BD15AD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763" y="517802"/>
            <a:ext cx="455621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76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CDFCAF-C4D8-4CFA-A563-F789E170F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700" y="2585034"/>
            <a:ext cx="5789907" cy="3480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Levomentol</a:t>
            </a:r>
            <a:r>
              <a:rPr lang="en-US" dirty="0"/>
              <a:t> </a:t>
            </a:r>
            <a:r>
              <a:rPr lang="en-US" dirty="0" err="1"/>
              <a:t>antispazmo</a:t>
            </a:r>
            <a:r>
              <a:rPr lang="az-Latn-AZ" dirty="0"/>
              <a:t>liti</a:t>
            </a:r>
            <a:r>
              <a:rPr lang="en-US" dirty="0"/>
              <a:t>k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, </a:t>
            </a:r>
            <a:r>
              <a:rPr lang="en-US" dirty="0" err="1"/>
              <a:t>bronxial</a:t>
            </a:r>
            <a:r>
              <a:rPr lang="en-US" dirty="0"/>
              <a:t> </a:t>
            </a:r>
            <a:r>
              <a:rPr lang="az-Latn-AZ" dirty="0"/>
              <a:t>vəzi</a:t>
            </a:r>
            <a:r>
              <a:rPr lang="en-US" dirty="0" err="1"/>
              <a:t>lərin</a:t>
            </a:r>
            <a:r>
              <a:rPr lang="en-US" dirty="0"/>
              <a:t> </a:t>
            </a:r>
            <a:r>
              <a:rPr lang="en-US" dirty="0" err="1"/>
              <a:t>sekresiyasını</a:t>
            </a:r>
            <a:r>
              <a:rPr lang="en-US" dirty="0"/>
              <a:t> </a:t>
            </a:r>
            <a:r>
              <a:rPr lang="en-US" dirty="0" err="1"/>
              <a:t>yumşaq</a:t>
            </a:r>
            <a:r>
              <a:rPr lang="en-US" dirty="0"/>
              <a:t> </a:t>
            </a:r>
            <a:r>
              <a:rPr lang="en-US" dirty="0" err="1"/>
              <a:t>şəkildə</a:t>
            </a:r>
            <a:r>
              <a:rPr lang="en-US" dirty="0"/>
              <a:t> </a:t>
            </a:r>
            <a:r>
              <a:rPr lang="en-US" dirty="0" err="1"/>
              <a:t>stimullaşdırır</a:t>
            </a:r>
            <a:r>
              <a:rPr lang="en-US" dirty="0"/>
              <a:t>, </a:t>
            </a:r>
            <a:r>
              <a:rPr lang="en-US" dirty="0" err="1"/>
              <a:t>zəif</a:t>
            </a:r>
            <a:r>
              <a:rPr lang="en-US" dirty="0"/>
              <a:t> </a:t>
            </a:r>
            <a:r>
              <a:rPr lang="en-US" dirty="0" err="1"/>
              <a:t>antiseptik</a:t>
            </a:r>
            <a:r>
              <a:rPr lang="en-US" dirty="0"/>
              <a:t> </a:t>
            </a:r>
            <a:r>
              <a:rPr lang="en-US" dirty="0" err="1"/>
              <a:t>xüsusiyyətlərə</a:t>
            </a:r>
            <a:r>
              <a:rPr lang="en-US" dirty="0"/>
              <a:t> </a:t>
            </a:r>
            <a:r>
              <a:rPr lang="en-US" dirty="0" err="1"/>
              <a:t>malikdir</a:t>
            </a:r>
            <a:r>
              <a:rPr lang="en-US" dirty="0"/>
              <a:t>. </a:t>
            </a:r>
            <a:r>
              <a:rPr lang="en-US" dirty="0" err="1"/>
              <a:t>Sakitləşdirici</a:t>
            </a:r>
            <a:r>
              <a:rPr lang="en-US" dirty="0"/>
              <a:t> </a:t>
            </a:r>
            <a:r>
              <a:rPr lang="en-US" dirty="0" err="1"/>
              <a:t>təsir</a:t>
            </a:r>
            <a:r>
              <a:rPr lang="en-US" dirty="0"/>
              <a:t> </a:t>
            </a:r>
            <a:r>
              <a:rPr lang="en-US" dirty="0" err="1"/>
              <a:t>göstərir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tənəffüs</a:t>
            </a:r>
            <a:r>
              <a:rPr lang="en-US" dirty="0"/>
              <a:t> </a:t>
            </a:r>
            <a:r>
              <a:rPr lang="en-US" dirty="0" err="1"/>
              <a:t>yollarının</a:t>
            </a:r>
            <a:r>
              <a:rPr lang="en-US" dirty="0"/>
              <a:t> </a:t>
            </a:r>
            <a:r>
              <a:rPr lang="en-US" dirty="0" err="1"/>
              <a:t>selikli</a:t>
            </a:r>
            <a:r>
              <a:rPr lang="en-US" dirty="0"/>
              <a:t> </a:t>
            </a:r>
            <a:r>
              <a:rPr lang="en-US" dirty="0" err="1"/>
              <a:t>qişasının</a:t>
            </a:r>
            <a:r>
              <a:rPr lang="en-US" dirty="0"/>
              <a:t> </a:t>
            </a:r>
            <a:r>
              <a:rPr lang="en-US" dirty="0" err="1"/>
              <a:t>qıcıqlanmasını</a:t>
            </a:r>
            <a:r>
              <a:rPr lang="en-US" dirty="0"/>
              <a:t> </a:t>
            </a:r>
            <a:r>
              <a:rPr lang="en-US" dirty="0" err="1"/>
              <a:t>azaldır</a:t>
            </a:r>
            <a:r>
              <a:rPr lang="en-US" dirty="0"/>
              <a:t>. </a:t>
            </a:r>
            <a:r>
              <a:rPr lang="en-US" dirty="0" err="1"/>
              <a:t>Zəif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aneste</a:t>
            </a:r>
            <a:r>
              <a:rPr lang="az-Latn-AZ" dirty="0"/>
              <a:t>t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xüsusiyyətlərə</a:t>
            </a:r>
            <a:r>
              <a:rPr lang="en-US" dirty="0"/>
              <a:t> </a:t>
            </a:r>
            <a:r>
              <a:rPr lang="en-US" dirty="0" err="1"/>
              <a:t>malikdir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C219E-7113-4463-A2AF-85DFA620300C}"/>
              </a:ext>
            </a:extLst>
          </p:cNvPr>
          <p:cNvSpPr txBox="1"/>
          <p:nvPr/>
        </p:nvSpPr>
        <p:spPr>
          <a:xfrm>
            <a:off x="4900583" y="405483"/>
            <a:ext cx="5149121" cy="187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Salbutamol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Bromheksin hidroxlorid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Qvayfenezin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50,0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Levomentol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az-Latn-AZ" sz="20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endParaRPr lang="ru-BY" sz="2000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CA419F0-27D3-4396-9713-C69A0297D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A911F66-A013-4F0F-8EE1-C1917A6BA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4258C4-43DB-4CDE-B062-0BE545E23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23" y="6294506"/>
            <a:ext cx="1967969" cy="4616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56A224-1BDF-496A-9D7D-ED4BD1258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9" y="1545259"/>
            <a:ext cx="4065623" cy="48126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3FF192-B26F-4FF3-AC71-53FD9BB11C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16" y="1162843"/>
            <a:ext cx="929601" cy="9225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F14F52-45FC-4570-9466-678BB783D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5" y="670562"/>
            <a:ext cx="1366392" cy="1288781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4530B1C-665D-418D-921F-298FB5368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664" y="378099"/>
            <a:ext cx="472291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84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F46E7-FC0D-4EF4-B024-2146AB642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54" y="1049276"/>
            <a:ext cx="929601" cy="922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62D59-C522-4395-A8BA-B85ED2022D1F}"/>
              </a:ext>
            </a:extLst>
          </p:cNvPr>
          <p:cNvSpPr txBox="1"/>
          <p:nvPr/>
        </p:nvSpPr>
        <p:spPr>
          <a:xfrm>
            <a:off x="6096000" y="1759016"/>
            <a:ext cx="5748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bəlğəmgətirici</a:t>
            </a:r>
            <a:r>
              <a:rPr lang="en-US" sz="2400" dirty="0"/>
              <a:t> </a:t>
            </a:r>
            <a:r>
              <a:rPr lang="en-US" sz="2400" dirty="0" err="1"/>
              <a:t>təsirini</a:t>
            </a:r>
            <a:r>
              <a:rPr lang="en-US" sz="2400" dirty="0"/>
              <a:t> </a:t>
            </a:r>
            <a:r>
              <a:rPr lang="en-US" sz="2400" dirty="0" err="1"/>
              <a:t>sürətləndirir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1BA55-DBCC-4626-87D1-E6A48F857007}"/>
              </a:ext>
            </a:extLst>
          </p:cNvPr>
          <p:cNvSpPr txBox="1"/>
          <p:nvPr/>
        </p:nvSpPr>
        <p:spPr>
          <a:xfrm>
            <a:off x="5947972" y="2647031"/>
            <a:ext cx="6655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öskürəyin</a:t>
            </a:r>
            <a:r>
              <a:rPr lang="en-US" sz="2400" dirty="0"/>
              <a:t> </a:t>
            </a:r>
            <a:r>
              <a:rPr lang="en-US" sz="2400" dirty="0" err="1"/>
              <a:t>təsirli</a:t>
            </a:r>
            <a:r>
              <a:rPr lang="en-US" sz="2400" dirty="0"/>
              <a:t> (</a:t>
            </a:r>
            <a:r>
              <a:rPr lang="en-US" sz="2400" dirty="0" err="1"/>
              <a:t>yaş</a:t>
            </a:r>
            <a:r>
              <a:rPr lang="en-US" sz="2400" dirty="0"/>
              <a:t>) </a:t>
            </a:r>
            <a:r>
              <a:rPr lang="en-US" sz="2400" dirty="0" err="1"/>
              <a:t>öskürəyə</a:t>
            </a:r>
            <a:r>
              <a:rPr lang="en-US" sz="2400" dirty="0"/>
              <a:t> </a:t>
            </a:r>
            <a:r>
              <a:rPr lang="en-US" sz="2400" dirty="0" err="1"/>
              <a:t>keçməsini</a:t>
            </a:r>
            <a:r>
              <a:rPr lang="en-US" sz="2400" dirty="0"/>
              <a:t> </a:t>
            </a:r>
            <a:r>
              <a:rPr lang="en-US" sz="2400" dirty="0" err="1"/>
              <a:t>təşviq</a:t>
            </a:r>
            <a:r>
              <a:rPr lang="en-US" sz="2400" dirty="0"/>
              <a:t> </a:t>
            </a:r>
            <a:r>
              <a:rPr lang="en-US" sz="2400" dirty="0" err="1"/>
              <a:t>edir</a:t>
            </a:r>
            <a:r>
              <a:rPr lang="en-US" sz="2400" dirty="0"/>
              <a:t>, </a:t>
            </a:r>
            <a:r>
              <a:rPr lang="en-US" sz="2400" dirty="0" err="1"/>
              <a:t>bəlğəmin</a:t>
            </a:r>
            <a:r>
              <a:rPr lang="en-US" sz="2400" dirty="0"/>
              <a:t> </a:t>
            </a:r>
            <a:r>
              <a:rPr lang="en-US" sz="2400" dirty="0" err="1"/>
              <a:t>boşalmasını</a:t>
            </a:r>
            <a:r>
              <a:rPr lang="en-US" sz="2400" dirty="0"/>
              <a:t> </a:t>
            </a:r>
            <a:r>
              <a:rPr lang="en-US" sz="2400" dirty="0" err="1"/>
              <a:t>asanlaşdırır</a:t>
            </a:r>
            <a:r>
              <a:rPr lang="en-US" sz="24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44A14-E559-42BE-9ED3-C22B7069C6FB}"/>
              </a:ext>
            </a:extLst>
          </p:cNvPr>
          <p:cNvSpPr txBox="1"/>
          <p:nvPr/>
        </p:nvSpPr>
        <p:spPr>
          <a:xfrm>
            <a:off x="5943579" y="3876715"/>
            <a:ext cx="5766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xüsusilə</a:t>
            </a:r>
            <a:r>
              <a:rPr lang="en-US" sz="2400" dirty="0"/>
              <a:t> </a:t>
            </a:r>
            <a:r>
              <a:rPr lang="en-US" sz="2400" dirty="0" err="1"/>
              <a:t>kəskin</a:t>
            </a:r>
            <a:r>
              <a:rPr lang="en-US" sz="2400" dirty="0"/>
              <a:t> respirator virus </a:t>
            </a:r>
            <a:r>
              <a:rPr lang="en-US" sz="2400" dirty="0" err="1"/>
              <a:t>infeksiyaları</a:t>
            </a:r>
            <a:r>
              <a:rPr lang="en-US" sz="2400" dirty="0"/>
              <a:t> </a:t>
            </a:r>
            <a:r>
              <a:rPr lang="en-US" sz="2400" dirty="0" err="1"/>
              <a:t>ilə</a:t>
            </a:r>
            <a:r>
              <a:rPr lang="en-US" sz="2400" dirty="0"/>
              <a:t> </a:t>
            </a:r>
            <a:r>
              <a:rPr lang="en-US" sz="2400" dirty="0" err="1"/>
              <a:t>əlaqəli</a:t>
            </a:r>
            <a:r>
              <a:rPr lang="en-US" sz="2400" dirty="0"/>
              <a:t> </a:t>
            </a:r>
            <a:r>
              <a:rPr lang="en-US" sz="2400" dirty="0" err="1"/>
              <a:t>xroniki</a:t>
            </a:r>
            <a:r>
              <a:rPr lang="en-US" sz="2400" dirty="0"/>
              <a:t> </a:t>
            </a:r>
            <a:r>
              <a:rPr lang="en-US" sz="2400" dirty="0" err="1"/>
              <a:t>obstruktiv</a:t>
            </a:r>
            <a:r>
              <a:rPr lang="en-US" sz="2400" dirty="0"/>
              <a:t> </a:t>
            </a:r>
            <a:r>
              <a:rPr lang="en-US" sz="2400" dirty="0" err="1"/>
              <a:t>ağciyər</a:t>
            </a:r>
            <a:r>
              <a:rPr lang="en-US" sz="2400" dirty="0"/>
              <a:t> </a:t>
            </a:r>
            <a:r>
              <a:rPr lang="en-US" sz="2400" dirty="0" err="1"/>
              <a:t>xəstəliklərində</a:t>
            </a:r>
            <a:r>
              <a:rPr lang="en-US" sz="2400" dirty="0"/>
              <a:t> </a:t>
            </a:r>
            <a:r>
              <a:rPr lang="az-Latn-AZ" sz="2400" dirty="0"/>
              <a:t>(AXOX) </a:t>
            </a:r>
            <a:r>
              <a:rPr lang="en-US" sz="2400" dirty="0" err="1"/>
              <a:t>bronxial</a:t>
            </a:r>
            <a:r>
              <a:rPr lang="en-US" sz="2400" dirty="0"/>
              <a:t> </a:t>
            </a:r>
            <a:r>
              <a:rPr lang="en-US" sz="2400" dirty="0" err="1"/>
              <a:t>keçiriciliyi</a:t>
            </a:r>
            <a:r>
              <a:rPr lang="en-US" sz="2400" dirty="0"/>
              <a:t> </a:t>
            </a:r>
            <a:r>
              <a:rPr lang="en-US" sz="2400" dirty="0" err="1"/>
              <a:t>əhəmiyyətli</a:t>
            </a:r>
            <a:r>
              <a:rPr lang="en-US" sz="2400" dirty="0"/>
              <a:t> </a:t>
            </a:r>
            <a:r>
              <a:rPr lang="en-US" sz="2400" dirty="0" err="1"/>
              <a:t>dərəcədə</a:t>
            </a:r>
            <a:r>
              <a:rPr lang="en-US" sz="2400" dirty="0"/>
              <a:t> </a:t>
            </a:r>
            <a:r>
              <a:rPr lang="en-US" sz="2400" dirty="0" err="1"/>
              <a:t>yaxşılaşdırır</a:t>
            </a:r>
            <a:r>
              <a:rPr lang="en-US" sz="2400" dirty="0"/>
              <a:t>.</a:t>
            </a:r>
            <a:r>
              <a:rPr lang="ru-BY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400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A911F66-A013-4F0F-8EE1-C1917A6BA7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207159" imgH="623486" progId="CorelDraw.Graphic.17">
                  <p:embed/>
                </p:oleObj>
              </mc:Choice>
              <mc:Fallback>
                <p:oleObj name="CorelDRAW" r:id="rId4" imgW="1207159" imgH="623486" progId="CorelDraw.Graphic.17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A911F66-A013-4F0F-8EE1-C1917A6BA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8A0C95-EAD6-4408-8B9A-A9AF4B74C4A8}"/>
              </a:ext>
            </a:extLst>
          </p:cNvPr>
          <p:cNvSpPr txBox="1"/>
          <p:nvPr/>
        </p:nvSpPr>
        <p:spPr>
          <a:xfrm>
            <a:off x="2798866" y="6262070"/>
            <a:ext cx="71701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BY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Комбинированные препараты в лечении острых и хронических заболеваний легких</a:t>
            </a:r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Н. П. </a:t>
            </a:r>
            <a:r>
              <a:rPr lang="ru-RU" sz="1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Княже</a:t>
            </a:r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кая, Е.В. Бобков // Русский медицинский журнал.  – 2012. – Т. 33, № 6. – С. 73–74</a:t>
            </a:r>
            <a:endParaRPr lang="ru-BY" sz="1100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899A5-1F71-48D1-B839-9854BE751703}"/>
              </a:ext>
            </a:extLst>
          </p:cNvPr>
          <p:cNvSpPr txBox="1"/>
          <p:nvPr/>
        </p:nvSpPr>
        <p:spPr>
          <a:xfrm>
            <a:off x="5811708" y="230897"/>
            <a:ext cx="43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>
                <a:solidFill>
                  <a:srgbClr val="0070C0"/>
                </a:solidFill>
              </a:rPr>
              <a:t>Effektiv kombinasiya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507C14-1503-4327-9F2C-B9D0DD61A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95" y="1641786"/>
            <a:ext cx="888213" cy="7694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66E5B7-92AC-42F0-89BD-296536EAF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20" y="2807068"/>
            <a:ext cx="888213" cy="7694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15FD7B-9435-4A78-B56F-95FD6B9FB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60" y="4278123"/>
            <a:ext cx="888213" cy="769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57D716-37EF-4071-9907-347A541497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23" y="6294506"/>
            <a:ext cx="1967969" cy="4616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EA73D3-B4C5-48E3-9B53-68FDE567ADE3}"/>
              </a:ext>
            </a:extLst>
          </p:cNvPr>
          <p:cNvSpPr txBox="1"/>
          <p:nvPr/>
        </p:nvSpPr>
        <p:spPr>
          <a:xfrm>
            <a:off x="706620" y="5371176"/>
            <a:ext cx="2895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Hamiləlik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ana </a:t>
            </a:r>
            <a:r>
              <a:rPr lang="en-US" dirty="0" err="1"/>
              <a:t>südü</a:t>
            </a:r>
            <a:r>
              <a:rPr lang="az-Latn-AZ" dirty="0"/>
              <a:t> ilə qidalanma</a:t>
            </a:r>
            <a:r>
              <a:rPr lang="en-US" dirty="0"/>
              <a:t> </a:t>
            </a:r>
            <a:r>
              <a:rPr lang="en-US" dirty="0" err="1"/>
              <a:t>zamanı</a:t>
            </a:r>
            <a:r>
              <a:rPr lang="en-US" dirty="0"/>
              <a:t> </a:t>
            </a:r>
            <a:r>
              <a:rPr lang="az-Latn-AZ" dirty="0"/>
              <a:t>əks göstərişdir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E4B89C-BAB9-412D-8AC6-60A7EAE20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7" y="1632968"/>
            <a:ext cx="3922978" cy="34044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3A011-241F-44CA-ADD8-08C1A54ED402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91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191C8C-F7E1-4EE2-925F-530EDBF7D0DB}"/>
              </a:ext>
            </a:extLst>
          </p:cNvPr>
          <p:cNvSpPr txBox="1"/>
          <p:nvPr/>
        </p:nvSpPr>
        <p:spPr>
          <a:xfrm>
            <a:off x="0" y="6595309"/>
            <a:ext cx="111882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BY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Комбинированные препараты в лечении острых и хронических заболеваний легких</a:t>
            </a:r>
            <a:r>
              <a:rPr lang="ru-RU" sz="11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Н. П. </a:t>
            </a:r>
            <a:r>
              <a:rPr lang="ru-RU" sz="1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Княже</a:t>
            </a:r>
            <a:r>
              <a:rPr lang="en-US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кая, Е.В. Бобков // Русский медицинский журнал.  – 2012. – Т. 33, № 6. – С. 73–74</a:t>
            </a:r>
            <a:endParaRPr lang="ru-BY" sz="11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D1BD9-5D31-4907-B443-C56163A60527}"/>
              </a:ext>
            </a:extLst>
          </p:cNvPr>
          <p:cNvSpPr txBox="1"/>
          <p:nvPr/>
        </p:nvSpPr>
        <p:spPr>
          <a:xfrm>
            <a:off x="4251151" y="920599"/>
            <a:ext cx="7180289" cy="382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en-US" dirty="0" err="1"/>
              <a:t>Bronxospazm</a:t>
            </a:r>
            <a:r>
              <a:rPr lang="en-US" dirty="0"/>
              <a:t>, </a:t>
            </a:r>
            <a:r>
              <a:rPr lang="en-US" dirty="0" err="1"/>
              <a:t>bəlğəmin</a:t>
            </a:r>
            <a:r>
              <a:rPr lang="en-US" dirty="0"/>
              <a:t> </a:t>
            </a:r>
            <a:r>
              <a:rPr lang="en-US" dirty="0" err="1"/>
              <a:t>formalaşması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ifrazının</a:t>
            </a:r>
            <a:r>
              <a:rPr lang="en-US" dirty="0"/>
              <a:t> </a:t>
            </a:r>
            <a:r>
              <a:rPr lang="en-US" dirty="0" err="1"/>
              <a:t>pozulması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müşayiət</a:t>
            </a:r>
            <a:r>
              <a:rPr lang="en-US" dirty="0"/>
              <a:t> </a:t>
            </a:r>
            <a:r>
              <a:rPr lang="en-US" dirty="0" err="1"/>
              <a:t>olunan</a:t>
            </a:r>
            <a:r>
              <a:rPr lang="en-US" dirty="0"/>
              <a:t> </a:t>
            </a:r>
            <a:r>
              <a:rPr lang="en-US" dirty="0" err="1"/>
              <a:t>kəskin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xroniki</a:t>
            </a:r>
            <a:r>
              <a:rPr lang="en-US" dirty="0"/>
              <a:t> respirator </a:t>
            </a:r>
            <a:r>
              <a:rPr lang="en-US" dirty="0" err="1"/>
              <a:t>xəstəliklərin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müalicəsind</a:t>
            </a:r>
            <a:r>
              <a:rPr lang="az-Latn-AZ" dirty="0"/>
              <a:t>ə</a:t>
            </a: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BY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Bronxial astma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BY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Kəskin və xroniki bronxit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Traxeobronxit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Pnevmoniya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BY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AXOX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2E59D-54EA-4FFE-BEF0-3A62642BD013}"/>
              </a:ext>
            </a:extLst>
          </p:cNvPr>
          <p:cNvSpPr txBox="1"/>
          <p:nvPr/>
        </p:nvSpPr>
        <p:spPr>
          <a:xfrm>
            <a:off x="4714406" y="483160"/>
            <a:ext cx="6359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Göstərişlər</a:t>
            </a: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BY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55914B3-FEEC-4DDF-A036-06B0CE67F0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34476" y="107461"/>
          <a:ext cx="1408795" cy="67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07159" imgH="623486" progId="CorelDraw.Graphic.17">
                  <p:embed/>
                </p:oleObj>
              </mc:Choice>
              <mc:Fallback>
                <p:oleObj name="CorelDRAW" r:id="rId3" imgW="1207159" imgH="623486" progId="CorelDraw.Graphic.17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455914B3-FEEC-4DDF-A036-06B0CE67F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34476" y="107461"/>
                        <a:ext cx="1408795" cy="67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DFDC34-F4F9-4A8A-921D-8AAEBD428E82}"/>
              </a:ext>
            </a:extLst>
          </p:cNvPr>
          <p:cNvSpPr txBox="1"/>
          <p:nvPr/>
        </p:nvSpPr>
        <p:spPr>
          <a:xfrm>
            <a:off x="4633835" y="4410677"/>
            <a:ext cx="755816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az-Latn-A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Dozalanma </a:t>
            </a:r>
            <a:endParaRPr lang="ru-BY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/>
              <a:t>Böyüklər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12 </a:t>
            </a:r>
            <a:r>
              <a:rPr lang="en-US" sz="2000" dirty="0" err="1"/>
              <a:t>yaşdan</a:t>
            </a:r>
            <a:r>
              <a:rPr lang="en-US" sz="2000" dirty="0"/>
              <a:t> </a:t>
            </a:r>
            <a:r>
              <a:rPr lang="en-US" sz="2000" dirty="0" err="1"/>
              <a:t>yuxarı</a:t>
            </a:r>
            <a:r>
              <a:rPr lang="en-US" sz="2000" dirty="0"/>
              <a:t> </a:t>
            </a:r>
            <a:r>
              <a:rPr lang="en-US" sz="2000" dirty="0" err="1"/>
              <a:t>uşaqlar</a:t>
            </a:r>
            <a:r>
              <a:rPr lang="en-US" sz="2000" dirty="0"/>
              <a:t>: </a:t>
            </a:r>
            <a:r>
              <a:rPr lang="en-US" sz="2000" dirty="0" err="1"/>
              <a:t>gündə</a:t>
            </a:r>
            <a:r>
              <a:rPr lang="en-US" sz="2000" dirty="0"/>
              <a:t> 3 </a:t>
            </a:r>
            <a:r>
              <a:rPr lang="en-US" sz="2000" dirty="0" err="1"/>
              <a:t>dəfə</a:t>
            </a:r>
            <a:r>
              <a:rPr lang="en-US" sz="2000" dirty="0"/>
              <a:t> 10 ml </a:t>
            </a:r>
            <a:r>
              <a:rPr lang="en-US" sz="2000" dirty="0" err="1"/>
              <a:t>şərbət</a:t>
            </a:r>
            <a:r>
              <a:rPr lang="en-US" sz="2000" dirty="0"/>
              <a:t>.</a:t>
            </a:r>
          </a:p>
          <a:p>
            <a:r>
              <a:rPr lang="en-US" sz="2000" dirty="0"/>
              <a:t>2-6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uşaqlar</a:t>
            </a:r>
            <a:r>
              <a:rPr lang="en-US" sz="2000" dirty="0"/>
              <a:t>: </a:t>
            </a:r>
            <a:r>
              <a:rPr lang="en-US" sz="2000" dirty="0" err="1"/>
              <a:t>gündə</a:t>
            </a:r>
            <a:r>
              <a:rPr lang="en-US" sz="2000" dirty="0"/>
              <a:t> 3 </a:t>
            </a:r>
            <a:r>
              <a:rPr lang="en-US" sz="2000" dirty="0" err="1"/>
              <a:t>dəfə</a:t>
            </a:r>
            <a:r>
              <a:rPr lang="en-US" sz="2000" dirty="0"/>
              <a:t> 5 ml </a:t>
            </a:r>
            <a:r>
              <a:rPr lang="en-US" sz="2000" dirty="0" err="1"/>
              <a:t>şərbət</a:t>
            </a:r>
            <a:r>
              <a:rPr lang="en-US" sz="2000" dirty="0"/>
              <a:t>.</a:t>
            </a:r>
          </a:p>
          <a:p>
            <a:r>
              <a:rPr lang="en-US" sz="2000" dirty="0"/>
              <a:t>6-12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uşaqlar</a:t>
            </a:r>
            <a:r>
              <a:rPr lang="en-US" sz="2000" dirty="0"/>
              <a:t>: </a:t>
            </a:r>
            <a:r>
              <a:rPr lang="en-US" sz="2000" dirty="0" err="1"/>
              <a:t>gündə</a:t>
            </a:r>
            <a:r>
              <a:rPr lang="en-US" sz="2000" dirty="0"/>
              <a:t> 3 </a:t>
            </a:r>
            <a:r>
              <a:rPr lang="en-US" sz="2000" dirty="0" err="1"/>
              <a:t>dəfə</a:t>
            </a:r>
            <a:r>
              <a:rPr lang="en-US" sz="2000" dirty="0"/>
              <a:t> 5-10 ml </a:t>
            </a:r>
            <a:r>
              <a:rPr lang="en-US" sz="2000" dirty="0" err="1"/>
              <a:t>şərbət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Dərmanın</a:t>
            </a:r>
            <a:r>
              <a:rPr lang="en-US" sz="2000" dirty="0"/>
              <a:t> 12 </a:t>
            </a:r>
            <a:r>
              <a:rPr lang="en-US" sz="2000" dirty="0" err="1"/>
              <a:t>yaşdan</a:t>
            </a:r>
            <a:r>
              <a:rPr lang="en-US" sz="2000" dirty="0"/>
              <a:t> </a:t>
            </a:r>
            <a:r>
              <a:rPr lang="en-US" sz="2000" dirty="0" err="1"/>
              <a:t>kiçik</a:t>
            </a:r>
            <a:r>
              <a:rPr lang="en-US" sz="2000" dirty="0"/>
              <a:t> </a:t>
            </a:r>
            <a:r>
              <a:rPr lang="en-US" sz="2000" dirty="0" err="1"/>
              <a:t>uşaqlarda</a:t>
            </a:r>
            <a:r>
              <a:rPr lang="en-US" sz="2000" dirty="0"/>
              <a:t> </a:t>
            </a:r>
            <a:r>
              <a:rPr lang="en-US" sz="2000" dirty="0" err="1"/>
              <a:t>istifadəsi</a:t>
            </a:r>
            <a:r>
              <a:rPr lang="en-US" sz="2000" dirty="0"/>
              <a:t> </a:t>
            </a:r>
            <a:r>
              <a:rPr lang="en-US" sz="2000" dirty="0" err="1"/>
              <a:t>həkim</a:t>
            </a:r>
            <a:r>
              <a:rPr lang="en-US" sz="2000" dirty="0"/>
              <a:t> </a:t>
            </a:r>
            <a:r>
              <a:rPr lang="en-US" sz="2000" dirty="0" err="1"/>
              <a:t>nəzarəti</a:t>
            </a:r>
            <a:r>
              <a:rPr lang="en-US" sz="2000" dirty="0"/>
              <a:t> </a:t>
            </a:r>
            <a:r>
              <a:rPr lang="en-US" sz="2000" dirty="0" err="1"/>
              <a:t>altında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r>
              <a:rPr lang="en-US" sz="20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38234-2CE4-429E-B6F8-8935296D7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" y="2009301"/>
            <a:ext cx="3681849" cy="36111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64AAB3-19D0-4970-8C79-3CACF93BA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9315" y="6456464"/>
            <a:ext cx="943303" cy="380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DCC91F-2772-4082-8EA5-6B71CC5ECE77}"/>
              </a:ext>
            </a:extLst>
          </p:cNvPr>
          <p:cNvSpPr txBox="1"/>
          <p:nvPr/>
        </p:nvSpPr>
        <p:spPr>
          <a:xfrm>
            <a:off x="-32301" y="337208"/>
            <a:ext cx="493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50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333CF2C-48B5-4418-BCB8-B5FDDDC1F3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92508" y="139106"/>
          <a:ext cx="1521828" cy="72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207159" imgH="623486" progId="CorelDraw.Graphic.17">
                  <p:embed/>
                </p:oleObj>
              </mc:Choice>
              <mc:Fallback>
                <p:oleObj name="CorelDRAW" r:id="rId2" imgW="1207159" imgH="623486" progId="CorelDraw.Graphic.17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D333CF2C-48B5-4418-BCB8-B5FDDDC1F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92508" y="139106"/>
                        <a:ext cx="1521828" cy="72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21BBD9-D592-4A17-BFBA-62D81AA5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8" y="2077367"/>
            <a:ext cx="5729200" cy="1047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53C6BE-B214-45AD-8BCE-C13EFAA6F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84" y="6284633"/>
            <a:ext cx="1967969" cy="4616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B365D-ED7C-4BE1-AE8C-5CF828370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68" y="961555"/>
            <a:ext cx="1693621" cy="530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86114-78E0-4E42-A3BD-A0A787FB3B24}"/>
              </a:ext>
            </a:extLst>
          </p:cNvPr>
          <p:cNvSpPr txBox="1"/>
          <p:nvPr/>
        </p:nvSpPr>
        <p:spPr>
          <a:xfrm>
            <a:off x="5612850" y="5332967"/>
            <a:ext cx="635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18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AA22C5-3ACB-4CF0-BD0C-C9B99A8AC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8" y="3330747"/>
            <a:ext cx="5729200" cy="10474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982577-1857-4E5A-BCB5-40B72C56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8" y="4727361"/>
            <a:ext cx="5729200" cy="10474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650D3F-4301-460F-A01F-245216AB6AE0}"/>
              </a:ext>
            </a:extLst>
          </p:cNvPr>
          <p:cNvSpPr txBox="1"/>
          <p:nvPr/>
        </p:nvSpPr>
        <p:spPr>
          <a:xfrm>
            <a:off x="5082366" y="2327724"/>
            <a:ext cx="635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Öskürəyin ağırlığının azalması</a:t>
            </a:r>
            <a:endParaRPr lang="ru-BY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4FF04-C2E6-470B-9574-CAD30E2E5CFC}"/>
              </a:ext>
            </a:extLst>
          </p:cNvPr>
          <p:cNvSpPr txBox="1"/>
          <p:nvPr/>
        </p:nvSpPr>
        <p:spPr>
          <a:xfrm>
            <a:off x="5082366" y="3438959"/>
            <a:ext cx="5340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Bəlğəmin həcminin və qatılığının azalması</a:t>
            </a:r>
            <a:endParaRPr lang="ru-BY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CB5ED-34D7-43F3-B457-BC5468EFA78D}"/>
              </a:ext>
            </a:extLst>
          </p:cNvPr>
          <p:cNvSpPr txBox="1"/>
          <p:nvPr/>
        </p:nvSpPr>
        <p:spPr>
          <a:xfrm>
            <a:off x="5082366" y="4997569"/>
            <a:ext cx="635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Öskürəyin yüngülləşməsi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7359B-6B51-4071-A1EC-4BBE8BC5A477}"/>
              </a:ext>
            </a:extLst>
          </p:cNvPr>
          <p:cNvSpPr txBox="1"/>
          <p:nvPr/>
        </p:nvSpPr>
        <p:spPr>
          <a:xfrm>
            <a:off x="5085102" y="666631"/>
            <a:ext cx="6097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400" dirty="0"/>
              <a:t>X</a:t>
            </a:r>
            <a:r>
              <a:rPr lang="en-US" sz="2400" dirty="0" err="1"/>
              <a:t>roniki</a:t>
            </a:r>
            <a:r>
              <a:rPr lang="en-US" sz="2400" dirty="0"/>
              <a:t> </a:t>
            </a:r>
            <a:r>
              <a:rPr lang="en-US" sz="2400" dirty="0" err="1"/>
              <a:t>bronxit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az-Latn-AZ" sz="2400" dirty="0"/>
              <a:t>AXOX</a:t>
            </a:r>
            <a:r>
              <a:rPr lang="en-US" sz="2400" dirty="0"/>
              <a:t> </a:t>
            </a:r>
            <a:r>
              <a:rPr lang="en-US" sz="2400" dirty="0" err="1"/>
              <a:t>zamanı</a:t>
            </a:r>
            <a:r>
              <a:rPr lang="en-US" sz="2400" dirty="0"/>
              <a:t> </a:t>
            </a:r>
            <a:r>
              <a:rPr lang="en-US" sz="2400" dirty="0" err="1"/>
              <a:t>çətin</a:t>
            </a:r>
            <a:r>
              <a:rPr lang="en-US" sz="2400" dirty="0"/>
              <a:t> </a:t>
            </a:r>
            <a:r>
              <a:rPr lang="en-US" sz="2400" dirty="0" err="1"/>
              <a:t>bəlğəm</a:t>
            </a:r>
            <a:r>
              <a:rPr lang="en-US" sz="2400" dirty="0"/>
              <a:t> </a:t>
            </a:r>
            <a:r>
              <a:rPr lang="en-US" sz="2400" dirty="0" err="1"/>
              <a:t>ifrazını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öskürəyi</a:t>
            </a:r>
            <a:r>
              <a:rPr lang="en-US" sz="2400" dirty="0"/>
              <a:t> </a:t>
            </a:r>
            <a:r>
              <a:rPr lang="en-US" sz="2400" dirty="0" err="1"/>
              <a:t>aradan</a:t>
            </a:r>
            <a:r>
              <a:rPr lang="en-US" sz="2400" dirty="0"/>
              <a:t> </a:t>
            </a:r>
            <a:r>
              <a:rPr lang="en-US" sz="2400" dirty="0" err="1"/>
              <a:t>qaldırır</a:t>
            </a:r>
            <a:endParaRPr lang="en-US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F438B5-FA1B-4019-9968-13BDEA04E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9" y="1638109"/>
            <a:ext cx="4065623" cy="48126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78274B-F4AB-46EB-9967-C9AFF2287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4" y="1612071"/>
            <a:ext cx="711830" cy="71565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E06A2E-8303-44C7-B3AB-ECF71CC661F1}"/>
              </a:ext>
            </a:extLst>
          </p:cNvPr>
          <p:cNvSpPr/>
          <p:nvPr/>
        </p:nvSpPr>
        <p:spPr>
          <a:xfrm>
            <a:off x="691345" y="6035289"/>
            <a:ext cx="389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az-Latn-AZ" sz="2400" b="1" dirty="0">
                <a:solidFill>
                  <a:srgbClr val="002060"/>
                </a:solidFill>
              </a:rPr>
              <a:t>Dozator şpris ilə flakon və </a:t>
            </a:r>
            <a:r>
              <a:rPr lang="en-US" sz="2400" b="1" dirty="0">
                <a:solidFill>
                  <a:srgbClr val="002060"/>
                </a:solidFill>
              </a:rPr>
              <a:t>child-lock</a:t>
            </a:r>
            <a:r>
              <a:rPr lang="az-Latn-AZ" sz="2400" b="1" dirty="0">
                <a:solidFill>
                  <a:srgbClr val="002060"/>
                </a:solidFill>
              </a:rPr>
              <a:t> qapağı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B693CA8-C496-4FC4-A67C-B767B507DA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6169233"/>
            <a:ext cx="661030" cy="5937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40B81D-0724-4AFF-A070-37A235091CA4}"/>
              </a:ext>
            </a:extLst>
          </p:cNvPr>
          <p:cNvSpPr txBox="1"/>
          <p:nvPr/>
        </p:nvSpPr>
        <p:spPr>
          <a:xfrm>
            <a:off x="-32301" y="337208"/>
            <a:ext cx="493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 PLUS</a:t>
            </a:r>
            <a:r>
              <a:rPr lang="ru-RU" sz="6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842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1101</Words>
  <Application>Microsoft Office PowerPoint</Application>
  <PresentationFormat>Widescreen</PresentationFormat>
  <Paragraphs>108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CorelDRAW</vt:lpstr>
      <vt:lpstr>PowerPoint Presentation</vt:lpstr>
      <vt:lpstr>PowerPoint Presentation</vt:lpstr>
      <vt:lpstr>PowerPoint Presentation</vt:lpstr>
      <vt:lpstr>RESPIRA PLUS  </vt:lpstr>
      <vt:lpstr>RESPIRA PLUS  </vt:lpstr>
      <vt:lpstr>RESPIRA PLUS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Бобрик Екатерина Васильевна</dc:creator>
  <cp:lastModifiedBy>Niymat Khalilov</cp:lastModifiedBy>
  <cp:revision>158</cp:revision>
  <dcterms:created xsi:type="dcterms:W3CDTF">2024-06-07T05:26:40Z</dcterms:created>
  <dcterms:modified xsi:type="dcterms:W3CDTF">2026-02-05T12:43:26Z</dcterms:modified>
</cp:coreProperties>
</file>