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1" r:id="rId2"/>
    <p:sldId id="276" r:id="rId3"/>
    <p:sldId id="274" r:id="rId4"/>
    <p:sldId id="275" r:id="rId5"/>
    <p:sldId id="277" r:id="rId6"/>
    <p:sldId id="278" r:id="rId7"/>
    <p:sldId id="279" r:id="rId8"/>
    <p:sldId id="280" r:id="rId9"/>
    <p:sldId id="288" r:id="rId10"/>
    <p:sldId id="294" r:id="rId11"/>
    <p:sldId id="295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23" autoAdjust="0"/>
    <p:restoredTop sz="91658" autoAdjust="0"/>
  </p:normalViewPr>
  <p:slideViewPr>
    <p:cSldViewPr snapToGrid="0">
      <p:cViewPr varScale="1">
        <p:scale>
          <a:sx n="76" d="100"/>
          <a:sy n="76" d="100"/>
        </p:scale>
        <p:origin x="78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722A3E-C293-4D86-8345-B44AB3720DF0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8CCCF-DBE7-4774-A793-C598E8328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057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z-Latn-AZ" dirty="0"/>
              <a:t>1 Saşe forması (rahat qəbulu)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E24866-22B7-440A-9966-4FE8CA04DFC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724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Qiym</a:t>
            </a:r>
            <a:r>
              <a:rPr lang="az-Latn-AZ" dirty="0"/>
              <a:t>ət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48CCCF-DBE7-4774-A793-C598E8328FE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59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F2FC2-1E3D-07C2-EE66-FC29513489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E958DA-4469-1F57-184F-8FF9B96067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67AF9-49B2-DBEE-AAB2-8D04BCDF6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E37F6-A599-4212-9D91-D041F9EC1D52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5079D-514B-D17F-2C71-460F78875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2E3E6-31E1-E567-6974-9BD9CB4F1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E978-D760-45A5-A1C8-C129C2FCA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98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40239-2B2F-BA7B-3CEB-FED48ED3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8154FA-1374-7F45-3087-A93273F87A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DF4EE-7E34-3126-95FC-53FE21A4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E37F6-A599-4212-9D91-D041F9EC1D52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7135F-44A2-067E-511B-5E9DB15B3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CE8F5-37E8-3B2C-9EEF-1BAF9ADE4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E978-D760-45A5-A1C8-C129C2FCA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75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F97EC5-EE43-3EEE-5B2A-F2C3286EF1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DDD409-60FA-8204-93D1-45AD9646B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3F1BB-CBBC-1622-D4BE-14ABFFFD7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E37F6-A599-4212-9D91-D041F9EC1D52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F09C8-5A25-05D0-6E7A-B8A863AA5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43D14-E861-2693-38E9-47D01E934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E978-D760-45A5-A1C8-C129C2FCA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4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C0D5A-ACD1-B9A8-4CFA-94C74994B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3AB0C-2FC8-525B-B708-F15B6064F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29944-8DBE-E330-A107-D55CA7693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E37F6-A599-4212-9D91-D041F9EC1D52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AA06C-A574-3098-4B11-5D8EB5E1C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8E1B9-B8C0-746B-71D6-264FB7A27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E978-D760-45A5-A1C8-C129C2FCA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19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C3D9C-6DF1-28E9-4032-64497A694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81208-3BE9-7756-23E0-E917051BE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E6A46-821C-050E-87C7-5E4BF343F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E37F6-A599-4212-9D91-D041F9EC1D52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67430-1D9C-5652-B9BC-163B65085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4FAB7-BD69-D7B3-3620-3C274CB2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E978-D760-45A5-A1C8-C129C2FCA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565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666DF-9F86-70BD-8D86-0C2892849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0B8C0-0EF5-CD6D-3A7C-014A12ECC3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2BCC95-B5A9-AB9D-C77E-6BCAA765EF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69A82E-CC2F-BF28-BC07-E6DB0B7F0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E37F6-A599-4212-9D91-D041F9EC1D52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13F62-0EFC-BE36-7DFB-9B415A2BC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B15571-374D-9D51-D434-42CCD5F42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E978-D760-45A5-A1C8-C129C2FCA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7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28B54-A2CC-2185-1F6D-1905EF003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D3B7F-C733-FBE4-F513-BD977993C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C136E-2AE2-298B-A21C-89687F20CE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AD5D0A-61D3-0559-9157-7011F0EE0F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7D847A-025B-7ED5-2056-665A674834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BA14AD-C3F3-E9F8-20AC-92E067F75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E37F6-A599-4212-9D91-D041F9EC1D52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B93170-D0CF-6380-1A27-98B8F15E7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8DE8C0-CC67-DE4E-BEBA-A289E96AA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E978-D760-45A5-A1C8-C129C2FCA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991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8E44F-59D2-83C4-4932-7C9CA90B8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4ADD61-E312-F550-8712-03589E0D1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E37F6-A599-4212-9D91-D041F9EC1D52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FA55C6-D2D8-093A-D8A6-185A838E0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C5C5BA-0954-7723-0770-1DB932BDE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E978-D760-45A5-A1C8-C129C2FCA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413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6ACB8C-75B6-F78A-7AA0-698CE66AB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E37F6-A599-4212-9D91-D041F9EC1D52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D23F51-E073-1ACD-45D7-B1AB0EDDE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478156-E76B-F05E-B35F-489AC949B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E978-D760-45A5-A1C8-C129C2FCA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81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643FB-6EDF-5D79-7299-5798B379B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E5148-33AE-3FBA-4913-792F7C40D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208A20-9F1F-BF4D-D0D8-973C930E77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1BC5B2-2963-57BC-B06A-30B1F5AB0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E37F6-A599-4212-9D91-D041F9EC1D52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E7E5D-1393-5A22-E28F-AEA1785C8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08AD47-D6BC-4A80-9DE7-12773CEAD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E978-D760-45A5-A1C8-C129C2FCA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91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46281-9D80-4203-D157-47CAD44AD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4ECB6E-5DB8-5F08-0F90-D455434087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E1216-B3CE-8433-3C69-E0F9CBEEE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854B0-7196-7D2F-4171-B9D7AB569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E37F6-A599-4212-9D91-D041F9EC1D52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9C1F9-995B-D890-CD09-B6F58CF0F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765CD-67E3-691B-031F-D794F783C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E978-D760-45A5-A1C8-C129C2FCA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092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EC5404-12A4-A993-17C7-363C58E9E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C148B2-D756-A23C-0F06-9A1A52352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86022-A3AC-E4FA-B33A-4CF1010DF0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E37F6-A599-4212-9D91-D041F9EC1D52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6ABE6-3DB7-DDAC-5098-4D6312021C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006B4-874E-4D87-A0E3-A06411792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9E978-D760-45A5-A1C8-C129C2FCA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889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530D1-377C-CAD4-1AE2-D8EA89DB9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2050" y="269876"/>
            <a:ext cx="3800475" cy="654050"/>
          </a:xfrm>
        </p:spPr>
        <p:txBody>
          <a:bodyPr>
            <a:noAutofit/>
          </a:bodyPr>
          <a:lstStyle/>
          <a:p>
            <a:pPr algn="ctr"/>
            <a:r>
              <a:rPr lang="en-US" sz="4800" b="1" i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MALOGEL</a:t>
            </a:r>
            <a:endParaRPr lang="en-US" sz="4800" b="1" dirty="0">
              <a:latin typeface="Aptos Display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ED550D-C0F8-4941-8E83-EE781F66B190}"/>
              </a:ext>
            </a:extLst>
          </p:cNvPr>
          <p:cNvSpPr txBox="1"/>
          <p:nvPr/>
        </p:nvSpPr>
        <p:spPr>
          <a:xfrm>
            <a:off x="309562" y="3454755"/>
            <a:ext cx="9324975" cy="2965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az-Latn-AZ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paketdə (10 ml) t</a:t>
            </a:r>
            <a:r>
              <a:rPr lang="az-Latn-AZ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ərkibində: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az-Latn-AZ" sz="32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uru alüminium hidroksid </a:t>
            </a:r>
            <a:r>
              <a:rPr lang="az-Latn-AZ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582 mq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z-Latn-AZ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z-Latn-AZ" sz="32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(alüminium oksid 291 mq),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</a:t>
            </a:r>
            <a:r>
              <a:rPr lang="az-Latn-AZ" sz="32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aqnezium hidroksid</a:t>
            </a:r>
            <a:r>
              <a:rPr lang="az-Latn-AZ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196 mq</a:t>
            </a:r>
            <a:r>
              <a:rPr lang="az-Latn-AZ" sz="32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az-Latn-AZ" sz="32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ksetazain </a:t>
            </a:r>
            <a:r>
              <a:rPr lang="az-Latn-AZ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 mq </a:t>
            </a:r>
            <a:r>
              <a:rPr lang="az-Latn-AZ" sz="32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2BA49B-E941-F205-353F-ADD99CF71E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450" y="3981450"/>
            <a:ext cx="2876550" cy="287655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9463C16-C476-CAF9-5123-0436504F54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8800" y="0"/>
            <a:ext cx="3713200" cy="25329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1E4BEEA-332A-0775-7AF1-E2E3F3593ED4}"/>
              </a:ext>
            </a:extLst>
          </p:cNvPr>
          <p:cNvSpPr txBox="1"/>
          <p:nvPr/>
        </p:nvSpPr>
        <p:spPr>
          <a:xfrm>
            <a:off x="609600" y="1548789"/>
            <a:ext cx="734906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1" dirty="0">
                <a:solidFill>
                  <a:schemeClr val="accent1">
                    <a:lumMod val="75000"/>
                  </a:schemeClr>
                </a:solidFill>
              </a:rPr>
              <a:t>MALOGEL-</a:t>
            </a:r>
            <a:endParaRPr lang="az-Latn-AZ" sz="4000" b="1" i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az-Latn-AZ" sz="4000" b="1" i="1" dirty="0">
                <a:solidFill>
                  <a:srgbClr val="C00000"/>
                </a:solidFill>
              </a:rPr>
              <a:t>üç komponentin gücü</a:t>
            </a:r>
            <a:r>
              <a:rPr lang="en-US" sz="4000" b="1" i="1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52197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F16A2CD-12F2-0FBB-FBEF-6167ED2BD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080" y="269876"/>
            <a:ext cx="6989445" cy="654050"/>
          </a:xfrm>
        </p:spPr>
        <p:txBody>
          <a:bodyPr>
            <a:noAutofit/>
          </a:bodyPr>
          <a:lstStyle/>
          <a:p>
            <a:pPr algn="ctr"/>
            <a:r>
              <a:rPr lang="en-US" sz="4800" b="1" i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MALOGEL</a:t>
            </a:r>
            <a:r>
              <a:rPr lang="az-Latn-AZ" sz="4800" b="1" i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- üstünlüklər</a:t>
            </a:r>
            <a:endParaRPr lang="en-US" sz="4800" b="1" dirty="0">
              <a:latin typeface="Aptos Display" panose="020B00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373B41-3695-B3A7-DB23-69E96449099D}"/>
              </a:ext>
            </a:extLst>
          </p:cNvPr>
          <p:cNvSpPr txBox="1"/>
          <p:nvPr/>
        </p:nvSpPr>
        <p:spPr>
          <a:xfrm>
            <a:off x="1131118" y="923926"/>
            <a:ext cx="973115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az-Latn-AZ" sz="3200" b="1" dirty="0">
                <a:solidFill>
                  <a:schemeClr val="accent1"/>
                </a:solidFill>
              </a:rPr>
              <a:t>Saşe buraxılış forması </a:t>
            </a:r>
            <a:r>
              <a:rPr lang="az-Latn-AZ" sz="3200" b="1" dirty="0">
                <a:solidFill>
                  <a:srgbClr val="FF0000"/>
                </a:solidFill>
              </a:rPr>
              <a:t>(rahat qəbul edilir)</a:t>
            </a:r>
          </a:p>
          <a:p>
            <a:pPr marL="514350" indent="-514350">
              <a:buAutoNum type="arabicPeriod"/>
            </a:pPr>
            <a:r>
              <a:rPr lang="az-Latn-AZ" sz="3200" b="1" dirty="0">
                <a:solidFill>
                  <a:schemeClr val="accent1"/>
                </a:solidFill>
              </a:rPr>
              <a:t>Parakəndə saşe ilə satışı </a:t>
            </a:r>
            <a:r>
              <a:rPr lang="az-Latn-AZ" sz="3200" b="1" dirty="0">
                <a:solidFill>
                  <a:srgbClr val="FF0000"/>
                </a:solidFill>
              </a:rPr>
              <a:t>(1 ədəd 60 qəpik) </a:t>
            </a:r>
          </a:p>
          <a:p>
            <a:pPr marL="514350" indent="-514350">
              <a:buAutoNum type="arabicPeriod"/>
            </a:pPr>
            <a:r>
              <a:rPr lang="az-Latn-AZ" sz="3200" b="1" dirty="0">
                <a:solidFill>
                  <a:schemeClr val="accent1"/>
                </a:solidFill>
              </a:rPr>
              <a:t>Münasib qiymət (N20 saşe 12.00 manat)</a:t>
            </a:r>
          </a:p>
          <a:p>
            <a:pPr marL="514350" indent="-514350">
              <a:buAutoNum type="arabicPeriod"/>
            </a:pPr>
            <a:r>
              <a:rPr lang="az-Latn-AZ" sz="3200" b="1" dirty="0">
                <a:solidFill>
                  <a:srgbClr val="FF0000"/>
                </a:solidFill>
              </a:rPr>
              <a:t>Tərkibində Osketazain (yerli anestetik olması)- </a:t>
            </a:r>
            <a:r>
              <a:rPr lang="az-Latn-AZ" sz="3200" dirty="0">
                <a:solidFill>
                  <a:srgbClr val="1F1F1F"/>
                </a:solidFill>
                <a:latin typeface="inherit"/>
              </a:rPr>
              <a:t>Mədə </a:t>
            </a:r>
            <a:r>
              <a:rPr lang="en-US" sz="3200" dirty="0" err="1">
                <a:solidFill>
                  <a:srgbClr val="1F1F1F"/>
                </a:solidFill>
                <a:latin typeface="inherit"/>
              </a:rPr>
              <a:t>turşuluğu</a:t>
            </a:r>
            <a:r>
              <a:rPr lang="en-US" sz="3200" dirty="0">
                <a:solidFill>
                  <a:srgbClr val="1F1F1F"/>
                </a:solidFill>
                <a:latin typeface="inherit"/>
              </a:rPr>
              <a:t> </a:t>
            </a:r>
            <a:r>
              <a:rPr lang="az-Latn-AZ" sz="3200" dirty="0">
                <a:solidFill>
                  <a:srgbClr val="1F1F1F"/>
                </a:solidFill>
                <a:latin typeface="inherit"/>
              </a:rPr>
              <a:t>yüksək olduqda, </a:t>
            </a:r>
            <a:r>
              <a:rPr lang="en-US" sz="3200" dirty="0" err="1">
                <a:solidFill>
                  <a:srgbClr val="1F1F1F"/>
                </a:solidFill>
                <a:latin typeface="inherit"/>
              </a:rPr>
              <a:t>xoralar</a:t>
            </a:r>
            <a:r>
              <a:rPr lang="en-US" sz="3200" dirty="0">
                <a:solidFill>
                  <a:srgbClr val="1F1F1F"/>
                </a:solidFill>
                <a:latin typeface="inherit"/>
              </a:rPr>
              <a:t> </a:t>
            </a:r>
            <a:r>
              <a:rPr lang="en-US" sz="3200" dirty="0" err="1">
                <a:solidFill>
                  <a:srgbClr val="1F1F1F"/>
                </a:solidFill>
                <a:latin typeface="inherit"/>
              </a:rPr>
              <a:t>və</a:t>
            </a:r>
            <a:r>
              <a:rPr lang="en-US" sz="3200" dirty="0">
                <a:solidFill>
                  <a:srgbClr val="1F1F1F"/>
                </a:solidFill>
                <a:latin typeface="inherit"/>
              </a:rPr>
              <a:t> </a:t>
            </a:r>
            <a:r>
              <a:rPr lang="en-US" sz="3200" dirty="0" err="1">
                <a:solidFill>
                  <a:srgbClr val="1F1F1F"/>
                </a:solidFill>
                <a:latin typeface="inherit"/>
              </a:rPr>
              <a:t>qastrit</a:t>
            </a:r>
            <a:r>
              <a:rPr lang="en-US" sz="3200" dirty="0">
                <a:solidFill>
                  <a:srgbClr val="1F1F1F"/>
                </a:solidFill>
                <a:latin typeface="inherit"/>
              </a:rPr>
              <a:t> </a:t>
            </a:r>
            <a:r>
              <a:rPr lang="en-US" sz="3200" dirty="0" err="1">
                <a:solidFill>
                  <a:srgbClr val="1F1F1F"/>
                </a:solidFill>
                <a:latin typeface="inherit"/>
              </a:rPr>
              <a:t>zamanı</a:t>
            </a:r>
            <a:r>
              <a:rPr lang="en-US" sz="3200" dirty="0">
                <a:solidFill>
                  <a:srgbClr val="1F1F1F"/>
                </a:solidFill>
                <a:latin typeface="inherit"/>
              </a:rPr>
              <a:t> </a:t>
            </a:r>
            <a:r>
              <a:rPr lang="en-US" sz="3200" dirty="0" err="1">
                <a:solidFill>
                  <a:srgbClr val="1F1F1F"/>
                </a:solidFill>
                <a:latin typeface="inherit"/>
              </a:rPr>
              <a:t>mədə</a:t>
            </a:r>
            <a:r>
              <a:rPr lang="en-US" sz="3200" dirty="0">
                <a:solidFill>
                  <a:srgbClr val="1F1F1F"/>
                </a:solidFill>
                <a:latin typeface="inherit"/>
              </a:rPr>
              <a:t> </a:t>
            </a:r>
            <a:r>
              <a:rPr lang="en-US" sz="3200" dirty="0" err="1">
                <a:solidFill>
                  <a:srgbClr val="1F1F1F"/>
                </a:solidFill>
                <a:latin typeface="inherit"/>
              </a:rPr>
              <a:t>və</a:t>
            </a:r>
            <a:r>
              <a:rPr lang="en-US" sz="3200" dirty="0">
                <a:solidFill>
                  <a:srgbClr val="1F1F1F"/>
                </a:solidFill>
                <a:latin typeface="inherit"/>
              </a:rPr>
              <a:t> </a:t>
            </a:r>
            <a:r>
              <a:rPr lang="az-Latn-AZ" sz="3200" dirty="0">
                <a:solidFill>
                  <a:srgbClr val="1F1F1F"/>
                </a:solidFill>
                <a:latin typeface="inherit"/>
              </a:rPr>
              <a:t>qida borusunun selikli qişasının</a:t>
            </a:r>
            <a:r>
              <a:rPr lang="en-US" sz="3200" dirty="0">
                <a:solidFill>
                  <a:srgbClr val="1F1F1F"/>
                </a:solidFill>
                <a:latin typeface="inherit"/>
              </a:rPr>
              <a:t> </a:t>
            </a:r>
            <a:r>
              <a:rPr lang="en-US" sz="3200" dirty="0" err="1">
                <a:solidFill>
                  <a:srgbClr val="1F1F1F"/>
                </a:solidFill>
                <a:latin typeface="inherit"/>
              </a:rPr>
              <a:t>ağrıları</a:t>
            </a:r>
            <a:r>
              <a:rPr lang="en-US" sz="3200" dirty="0">
                <a:solidFill>
                  <a:srgbClr val="1F1F1F"/>
                </a:solidFill>
                <a:latin typeface="inherit"/>
              </a:rPr>
              <a:t> </a:t>
            </a:r>
            <a:r>
              <a:rPr lang="en-US" sz="3200" dirty="0" err="1">
                <a:solidFill>
                  <a:srgbClr val="1F1F1F"/>
                </a:solidFill>
                <a:latin typeface="inherit"/>
              </a:rPr>
              <a:t>aradan</a:t>
            </a:r>
            <a:r>
              <a:rPr lang="en-US" sz="3200" dirty="0">
                <a:solidFill>
                  <a:srgbClr val="1F1F1F"/>
                </a:solidFill>
                <a:latin typeface="inherit"/>
              </a:rPr>
              <a:t> </a:t>
            </a:r>
            <a:r>
              <a:rPr lang="en-US" sz="3200" dirty="0" err="1">
                <a:solidFill>
                  <a:srgbClr val="1F1F1F"/>
                </a:solidFill>
                <a:latin typeface="inherit"/>
              </a:rPr>
              <a:t>qaldırmaq</a:t>
            </a:r>
            <a:r>
              <a:rPr lang="en-US" sz="3200" dirty="0">
                <a:solidFill>
                  <a:srgbClr val="1F1F1F"/>
                </a:solidFill>
                <a:latin typeface="inherit"/>
              </a:rPr>
              <a:t> </a:t>
            </a:r>
            <a:r>
              <a:rPr lang="en-US" sz="3200" dirty="0" err="1">
                <a:solidFill>
                  <a:srgbClr val="1F1F1F"/>
                </a:solidFill>
                <a:latin typeface="inherit"/>
              </a:rPr>
              <a:t>üçün</a:t>
            </a:r>
            <a:r>
              <a:rPr lang="en-US" sz="3200" dirty="0">
                <a:solidFill>
                  <a:srgbClr val="1F1F1F"/>
                </a:solidFill>
                <a:latin typeface="inherit"/>
              </a:rPr>
              <a:t> </a:t>
            </a:r>
            <a:r>
              <a:rPr lang="az-Latn-AZ" sz="3200" dirty="0">
                <a:solidFill>
                  <a:srgbClr val="1F1F1F"/>
                </a:solidFill>
                <a:latin typeface="inherit"/>
              </a:rPr>
              <a:t>istifadə edilir.</a:t>
            </a:r>
          </a:p>
          <a:p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C56836-6B7C-552B-A34F-DB44FE86AB57}"/>
              </a:ext>
            </a:extLst>
          </p:cNvPr>
          <p:cNvSpPr txBox="1"/>
          <p:nvPr/>
        </p:nvSpPr>
        <p:spPr>
          <a:xfrm>
            <a:off x="1783080" y="5333909"/>
            <a:ext cx="60943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Latn-A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Alüminium hidroksid HCl- u neytrallaşdırdıqdan sonra əmələ gələn alüminium duzlarının bir hissəsi bağırsaqdan qana sorulur</a:t>
            </a:r>
            <a:r>
              <a:rPr lang="az-Latn-AZ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, böyrəklər vasitəsilə xarici olunur,  bir hissəsi isə  nəcislə xaric olur.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609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3514A9-CD45-2CE4-83C4-C70EA747E927}"/>
              </a:ext>
            </a:extLst>
          </p:cNvPr>
          <p:cNvSpPr txBox="1"/>
          <p:nvPr/>
        </p:nvSpPr>
        <p:spPr>
          <a:xfrm>
            <a:off x="3654250" y="448381"/>
            <a:ext cx="48834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B0F0"/>
                </a:solidFill>
              </a:rPr>
              <a:t>Malogelin</a:t>
            </a:r>
            <a:r>
              <a:rPr lang="en-US" sz="4000" b="1" dirty="0">
                <a:solidFill>
                  <a:srgbClr val="00B0F0"/>
                </a:solidFill>
              </a:rPr>
              <a:t> </a:t>
            </a:r>
            <a:r>
              <a:rPr lang="en-US" sz="4000" b="1" dirty="0" err="1"/>
              <a:t>Sukralfatdan</a:t>
            </a:r>
            <a:r>
              <a:rPr lang="en-US" sz="4000" b="1" dirty="0">
                <a:solidFill>
                  <a:srgbClr val="00B0F0"/>
                </a:solidFill>
              </a:rPr>
              <a:t> f</a:t>
            </a:r>
            <a:r>
              <a:rPr lang="az-Latn-AZ" sz="4000" b="1" dirty="0">
                <a:solidFill>
                  <a:srgbClr val="00B0F0"/>
                </a:solidFill>
              </a:rPr>
              <a:t>ərqi </a:t>
            </a:r>
            <a:endParaRPr lang="en-US" sz="4000" b="1" dirty="0">
              <a:solidFill>
                <a:srgbClr val="00B0F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666B79-2D12-4105-F5AD-D2355C93D266}"/>
              </a:ext>
            </a:extLst>
          </p:cNvPr>
          <p:cNvSpPr txBox="1"/>
          <p:nvPr/>
        </p:nvSpPr>
        <p:spPr>
          <a:xfrm>
            <a:off x="2039816" y="2320106"/>
            <a:ext cx="7383025" cy="3786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az-Latn-A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Sukralfat yalnız yemekden öncə qəbul edilir, mədədə örtük əmələ gətirərək mədə divarını qoruyur.</a:t>
            </a:r>
            <a:endParaRPr lang="en-US" sz="28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85750" marR="0" lvl="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az-Latn-A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Sukralfat mədə turşuluğunu neytrallaşdırmır, ağrıkəsici təsiri yoxdur.</a:t>
            </a:r>
            <a:endParaRPr lang="en-US" sz="28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85750" marR="0" lvl="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az-Latn-A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Sukralfat resept əasında aptekdən buraxılan molekuldur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757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B17330-E9DD-9E36-9762-9EE82E4523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08225" cy="23082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E97C266-81AF-A421-B71B-1CDF8315135A}"/>
              </a:ext>
            </a:extLst>
          </p:cNvPr>
          <p:cNvSpPr txBox="1"/>
          <p:nvPr/>
        </p:nvSpPr>
        <p:spPr>
          <a:xfrm>
            <a:off x="8034868" y="234662"/>
            <a:ext cx="395393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MALOGEL</a:t>
            </a:r>
            <a:endParaRPr lang="en-US" sz="6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6118ED-11BF-D9E6-01F1-ED803375325C}"/>
              </a:ext>
            </a:extLst>
          </p:cNvPr>
          <p:cNvSpPr txBox="1"/>
          <p:nvPr/>
        </p:nvSpPr>
        <p:spPr>
          <a:xfrm>
            <a:off x="2633134" y="349779"/>
            <a:ext cx="540173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Latn-AZ" sz="3200" b="1" dirty="0"/>
              <a:t>Buraxılış forması:</a:t>
            </a:r>
          </a:p>
          <a:p>
            <a:endParaRPr lang="az-Latn-AZ" sz="3200" b="1" dirty="0"/>
          </a:p>
          <a:p>
            <a:r>
              <a:rPr lang="az-Latn-AZ" sz="3200" dirty="0"/>
              <a:t>10 ml suspenziya paketdə. </a:t>
            </a:r>
          </a:p>
          <a:p>
            <a:r>
              <a:rPr lang="az-Latn-AZ" sz="3200" dirty="0"/>
              <a:t>20 paket.</a:t>
            </a:r>
            <a:endParaRPr lang="en-US" sz="3200" dirty="0"/>
          </a:p>
          <a:p>
            <a:r>
              <a:rPr lang="az-Latn-AZ" sz="3200" b="1" dirty="0"/>
              <a:t>İstehsalçı: Koreya</a:t>
            </a:r>
            <a:endParaRPr lang="en-US" sz="3200" b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0885150-8364-471C-51A1-E69FC61B40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1" y="2362201"/>
            <a:ext cx="4495800" cy="44958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323675B-A794-48DD-E56C-3BA8456544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044505"/>
            <a:ext cx="2658534" cy="181349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F2A2C5C-E459-A436-45E0-E74996C60CBE}"/>
              </a:ext>
            </a:extLst>
          </p:cNvPr>
          <p:cNvSpPr txBox="1"/>
          <p:nvPr/>
        </p:nvSpPr>
        <p:spPr>
          <a:xfrm>
            <a:off x="4165600" y="5901631"/>
            <a:ext cx="6096000" cy="773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  <a:tabLst>
                <a:tab pos="2969895" algn="ctr"/>
              </a:tabLst>
            </a:pPr>
            <a:r>
              <a:rPr lang="az-Latn-A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Aptekdən buraxılma şərtləri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  <a:tabLst>
                <a:tab pos="2969895" algn="ctr"/>
              </a:tabLst>
            </a:pPr>
            <a:r>
              <a:rPr lang="az-Latn-A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Reseptsiz buraxılır.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CE8D3E-E9C0-FCF5-9915-4A05E94C835B}"/>
              </a:ext>
            </a:extLst>
          </p:cNvPr>
          <p:cNvSpPr txBox="1"/>
          <p:nvPr/>
        </p:nvSpPr>
        <p:spPr>
          <a:xfrm>
            <a:off x="1447800" y="3214700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Latn-AZ" b="1" dirty="0"/>
              <a:t>Tarif şurasının təyin etdiyi q</a:t>
            </a:r>
            <a:r>
              <a:rPr lang="en-US" b="1" dirty="0" err="1"/>
              <a:t>iym</a:t>
            </a:r>
            <a:r>
              <a:rPr lang="az-Latn-AZ" b="1" dirty="0"/>
              <a:t>ət:</a:t>
            </a:r>
          </a:p>
          <a:p>
            <a:r>
              <a:rPr lang="az-Latn-AZ" b="1" dirty="0"/>
              <a:t> depo topdan satış qiyməti 10.00 manat</a:t>
            </a:r>
          </a:p>
          <a:p>
            <a:r>
              <a:rPr lang="az-Latn-AZ" b="1" dirty="0"/>
              <a:t>Aptekdən parakəndə qiyməti 12.00 manat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41333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820ED-C4C0-3C16-C39D-F8C026A60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935C6-8763-C3C8-B60A-8BD1CCBE5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2050" y="269876"/>
            <a:ext cx="3800475" cy="654050"/>
          </a:xfrm>
        </p:spPr>
        <p:txBody>
          <a:bodyPr>
            <a:noAutofit/>
          </a:bodyPr>
          <a:lstStyle/>
          <a:p>
            <a:pPr algn="ctr"/>
            <a:r>
              <a:rPr lang="en-US" sz="4800" b="1" i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MALOGEL</a:t>
            </a:r>
            <a:endParaRPr lang="en-US" sz="4800" b="1" dirty="0">
              <a:latin typeface="Aptos Display" panose="020B00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EDE275-F655-4AB8-B351-DA37F273E6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9467" y="5215467"/>
            <a:ext cx="1642533" cy="164253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CA616E4-7074-5BE2-BB9D-33273064A269}"/>
              </a:ext>
            </a:extLst>
          </p:cNvPr>
          <p:cNvSpPr txBox="1"/>
          <p:nvPr/>
        </p:nvSpPr>
        <p:spPr>
          <a:xfrm>
            <a:off x="3279252" y="1156947"/>
            <a:ext cx="7729001" cy="4948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700"/>
              </a:lnSpc>
            </a:pPr>
            <a:r>
              <a:rPr lang="en-US" sz="3600" b="1" dirty="0" err="1">
                <a:solidFill>
                  <a:srgbClr val="FF0000"/>
                </a:solidFill>
                <a:latin typeface="inherit"/>
              </a:rPr>
              <a:t>Alüminium</a:t>
            </a:r>
            <a:r>
              <a:rPr lang="en-US" sz="3600" b="1" dirty="0">
                <a:solidFill>
                  <a:srgbClr val="FF0000"/>
                </a:solidFill>
                <a:latin typeface="inherit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inherit"/>
              </a:rPr>
              <a:t>hidroksid</a:t>
            </a:r>
            <a:r>
              <a:rPr lang="en-US" sz="3600" b="1" dirty="0">
                <a:solidFill>
                  <a:srgbClr val="FF0000"/>
                </a:solidFill>
                <a:latin typeface="inherit"/>
              </a:rPr>
              <a:t> </a:t>
            </a:r>
            <a:r>
              <a:rPr lang="az-Latn-AZ" sz="3600" b="1" dirty="0">
                <a:solidFill>
                  <a:srgbClr val="FF0000"/>
                </a:solidFill>
                <a:latin typeface="inherit"/>
              </a:rPr>
              <a:t>-</a:t>
            </a:r>
            <a:r>
              <a:rPr lang="en-US" sz="3600" b="1" dirty="0">
                <a:solidFill>
                  <a:srgbClr val="FF0000"/>
                </a:solidFill>
                <a:latin typeface="inherit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inherit"/>
              </a:rPr>
              <a:t>antasiddir</a:t>
            </a:r>
            <a:r>
              <a:rPr lang="en-US" sz="3600" b="1" dirty="0">
                <a:solidFill>
                  <a:srgbClr val="FF0000"/>
                </a:solidFill>
                <a:latin typeface="inherit"/>
              </a:rPr>
              <a:t>, </a:t>
            </a:r>
            <a:endParaRPr lang="az-Latn-AZ" sz="3600" b="1" dirty="0">
              <a:solidFill>
                <a:srgbClr val="FF0000"/>
              </a:solidFill>
              <a:latin typeface="inherit"/>
            </a:endParaRPr>
          </a:p>
          <a:p>
            <a:pPr>
              <a:lnSpc>
                <a:spcPts val="2700"/>
              </a:lnSpc>
            </a:pPr>
            <a:endParaRPr lang="az-Latn-AZ" sz="3600" b="1" dirty="0">
              <a:solidFill>
                <a:srgbClr val="FF0000"/>
              </a:solidFill>
              <a:latin typeface="inherit"/>
            </a:endParaRPr>
          </a:p>
          <a:p>
            <a:pPr>
              <a:lnSpc>
                <a:spcPts val="2700"/>
              </a:lnSpc>
            </a:pPr>
            <a:r>
              <a:rPr lang="az-Latn-AZ" sz="3600" b="1" dirty="0">
                <a:solidFill>
                  <a:srgbClr val="FF0000"/>
                </a:solidFill>
                <a:latin typeface="inherit"/>
              </a:rPr>
              <a:t>M</a:t>
            </a:r>
            <a:r>
              <a:rPr lang="en-US" sz="3600" b="1" dirty="0" err="1">
                <a:solidFill>
                  <a:srgbClr val="FF0000"/>
                </a:solidFill>
                <a:latin typeface="inherit"/>
              </a:rPr>
              <a:t>ədə</a:t>
            </a:r>
            <a:r>
              <a:rPr lang="en-US" sz="3600" b="1" dirty="0">
                <a:solidFill>
                  <a:srgbClr val="FF0000"/>
                </a:solidFill>
                <a:latin typeface="inherit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inherit"/>
              </a:rPr>
              <a:t>şirəsinin</a:t>
            </a:r>
            <a:r>
              <a:rPr lang="en-US" sz="3600" b="1" dirty="0">
                <a:solidFill>
                  <a:srgbClr val="FF0000"/>
                </a:solidFill>
                <a:latin typeface="inherit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inherit"/>
              </a:rPr>
              <a:t>turşuluğunu</a:t>
            </a:r>
            <a:r>
              <a:rPr lang="en-US" sz="3600" b="1" dirty="0">
                <a:solidFill>
                  <a:srgbClr val="FF0000"/>
                </a:solidFill>
                <a:latin typeface="inherit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inherit"/>
              </a:rPr>
              <a:t>azald</a:t>
            </a:r>
            <a:r>
              <a:rPr lang="az-Latn-AZ" sz="3600" b="1" dirty="0">
                <a:solidFill>
                  <a:srgbClr val="FF0000"/>
                </a:solidFill>
                <a:latin typeface="inherit"/>
              </a:rPr>
              <a:t>ı</a:t>
            </a:r>
            <a:r>
              <a:rPr lang="en-US" sz="3600" b="1" dirty="0">
                <a:solidFill>
                  <a:srgbClr val="FF0000"/>
                </a:solidFill>
                <a:latin typeface="inherit"/>
              </a:rPr>
              <a:t>r. </a:t>
            </a:r>
            <a:endParaRPr lang="az-Latn-AZ" sz="3600" b="1" dirty="0">
              <a:solidFill>
                <a:srgbClr val="FF0000"/>
              </a:solidFill>
              <a:latin typeface="inherit"/>
            </a:endParaRPr>
          </a:p>
          <a:p>
            <a:pPr algn="l" rtl="0">
              <a:lnSpc>
                <a:spcPts val="2700"/>
              </a:lnSpc>
              <a:buNone/>
            </a:pPr>
            <a:endParaRPr lang="az-Latn-AZ" sz="2800" b="0" i="0" dirty="0">
              <a:solidFill>
                <a:srgbClr val="1F1F1F"/>
              </a:solidFill>
              <a:effectLst/>
              <a:latin typeface="inherit"/>
            </a:endParaRPr>
          </a:p>
          <a:p>
            <a:pPr algn="l" rtl="0">
              <a:lnSpc>
                <a:spcPts val="2700"/>
              </a:lnSpc>
              <a:buNone/>
            </a:pPr>
            <a:r>
              <a:rPr lang="en-US" sz="2800" b="0" i="1" dirty="0" err="1">
                <a:solidFill>
                  <a:srgbClr val="00B0F0"/>
                </a:solidFill>
                <a:effectLst/>
                <a:latin typeface="inherit"/>
              </a:rPr>
              <a:t>Alüminium</a:t>
            </a:r>
            <a:r>
              <a:rPr lang="en-US" sz="2800" b="0" i="1" dirty="0">
                <a:solidFill>
                  <a:srgbClr val="00B0F0"/>
                </a:solidFill>
                <a:effectLst/>
                <a:latin typeface="inherit"/>
              </a:rPr>
              <a:t> </a:t>
            </a:r>
            <a:r>
              <a:rPr lang="en-US" sz="2800" b="0" i="1" dirty="0" err="1">
                <a:solidFill>
                  <a:srgbClr val="00B0F0"/>
                </a:solidFill>
                <a:effectLst/>
                <a:latin typeface="inherit"/>
              </a:rPr>
              <a:t>hidroksid</a:t>
            </a:r>
            <a:r>
              <a:rPr lang="en-US" sz="2800" b="0" i="1" dirty="0">
                <a:solidFill>
                  <a:srgbClr val="00B0F0"/>
                </a:solidFill>
                <a:effectLst/>
                <a:latin typeface="inherit"/>
              </a:rPr>
              <a:t> </a:t>
            </a:r>
            <a:r>
              <a:rPr lang="en-US" sz="2800" b="0" i="1" dirty="0" err="1">
                <a:solidFill>
                  <a:srgbClr val="00B0F0"/>
                </a:solidFill>
                <a:effectLst/>
                <a:latin typeface="inherit"/>
              </a:rPr>
              <a:t>mədədə</a:t>
            </a:r>
            <a:r>
              <a:rPr lang="en-US" sz="2800" b="0" i="1" dirty="0">
                <a:solidFill>
                  <a:srgbClr val="00B0F0"/>
                </a:solidFill>
                <a:effectLst/>
                <a:latin typeface="inherit"/>
              </a:rPr>
              <a:t> </a:t>
            </a:r>
            <a:r>
              <a:rPr lang="en-US" sz="2800" b="0" i="1" dirty="0" err="1">
                <a:solidFill>
                  <a:srgbClr val="00B0F0"/>
                </a:solidFill>
                <a:effectLst/>
                <a:latin typeface="inherit"/>
              </a:rPr>
              <a:t>nə</a:t>
            </a:r>
            <a:r>
              <a:rPr lang="en-US" sz="2800" b="0" i="1" dirty="0">
                <a:solidFill>
                  <a:srgbClr val="00B0F0"/>
                </a:solidFill>
                <a:effectLst/>
                <a:latin typeface="inherit"/>
              </a:rPr>
              <a:t> </a:t>
            </a:r>
            <a:r>
              <a:rPr lang="en-US" sz="2800" b="0" i="1" dirty="0" err="1">
                <a:solidFill>
                  <a:srgbClr val="00B0F0"/>
                </a:solidFill>
                <a:effectLst/>
                <a:latin typeface="inherit"/>
              </a:rPr>
              <a:t>edir</a:t>
            </a:r>
            <a:r>
              <a:rPr lang="en-US" sz="2800" b="0" i="1" dirty="0">
                <a:solidFill>
                  <a:srgbClr val="00B0F0"/>
                </a:solidFill>
                <a:effectLst/>
                <a:latin typeface="inherit"/>
              </a:rPr>
              <a:t>?</a:t>
            </a:r>
          </a:p>
          <a:p>
            <a:pPr algn="l" rtl="0">
              <a:lnSpc>
                <a:spcPts val="2700"/>
              </a:lnSpc>
              <a:buNone/>
            </a:pPr>
            <a:endParaRPr lang="en-US" sz="2800" b="0" i="0" dirty="0">
              <a:solidFill>
                <a:srgbClr val="1F1F1F"/>
              </a:solidFill>
              <a:effectLst/>
              <a:latin typeface="inherit"/>
            </a:endParaRPr>
          </a:p>
          <a:p>
            <a:pPr marL="457200" indent="-457200" algn="l" rtl="0">
              <a:lnSpc>
                <a:spcPts val="2700"/>
              </a:lnSpc>
              <a:buFont typeface="Wingdings" panose="05000000000000000000" pitchFamily="2" charset="2"/>
              <a:buChar char="§"/>
            </a:pPr>
            <a:r>
              <a:rPr lang="az-Latn-AZ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Xlorid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turşusunu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(</a:t>
            </a:r>
            <a:r>
              <a:rPr lang="en-US" sz="2800" b="1" i="0" dirty="0">
                <a:solidFill>
                  <a:srgbClr val="C00000"/>
                </a:solidFill>
                <a:effectLst/>
                <a:latin typeface="inherit"/>
              </a:rPr>
              <a:t>HCl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)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neytrallaşdırır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,</a:t>
            </a:r>
            <a:endParaRPr lang="az-Latn-AZ" sz="2800" b="0" i="0" dirty="0">
              <a:solidFill>
                <a:srgbClr val="1F1F1F"/>
              </a:solidFill>
              <a:effectLst/>
              <a:latin typeface="inherit"/>
            </a:endParaRPr>
          </a:p>
          <a:p>
            <a:pPr algn="l" rtl="0">
              <a:lnSpc>
                <a:spcPts val="2700"/>
              </a:lnSpc>
            </a:pPr>
            <a:endParaRPr lang="az-Latn-AZ" sz="2800" b="0" i="0" dirty="0">
              <a:solidFill>
                <a:srgbClr val="1F1F1F"/>
              </a:solidFill>
              <a:effectLst/>
              <a:latin typeface="inherit"/>
            </a:endParaRPr>
          </a:p>
          <a:p>
            <a:pPr marL="457200" indent="-457200" algn="l" rtl="0">
              <a:lnSpc>
                <a:spcPts val="2700"/>
              </a:lnSpc>
              <a:buFont typeface="Wingdings" panose="05000000000000000000" pitchFamily="2" charset="2"/>
              <a:buChar char="§"/>
            </a:pP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az-Latn-AZ" sz="2800" b="0" i="0" dirty="0">
                <a:solidFill>
                  <a:srgbClr val="1F1F1F"/>
                </a:solidFill>
                <a:effectLst/>
                <a:latin typeface="inherit"/>
              </a:rPr>
              <a:t>M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ədə</a:t>
            </a:r>
            <a:r>
              <a:rPr lang="az-Latn-AZ" sz="2800" b="0" i="0" dirty="0">
                <a:solidFill>
                  <a:srgbClr val="1F1F1F"/>
                </a:solidFill>
                <a:effectLst/>
                <a:latin typeface="inherit"/>
              </a:rPr>
              <a:t>nin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az-Latn-AZ" sz="2800" b="0" i="0" dirty="0">
                <a:solidFill>
                  <a:srgbClr val="1F1F1F"/>
                </a:solidFill>
                <a:effectLst/>
                <a:latin typeface="inherit"/>
              </a:rPr>
              <a:t>selikli qiş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asına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aqressiv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təsiri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azaldır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.</a:t>
            </a:r>
          </a:p>
          <a:p>
            <a:pPr algn="l" rtl="0">
              <a:lnSpc>
                <a:spcPts val="2700"/>
              </a:lnSpc>
              <a:buNone/>
            </a:pPr>
            <a:endParaRPr lang="en-US" sz="2800" b="0" i="0" dirty="0">
              <a:solidFill>
                <a:srgbClr val="1F1F1F"/>
              </a:solidFill>
              <a:effectLst/>
              <a:latin typeface="inherit"/>
            </a:endParaRPr>
          </a:p>
          <a:p>
            <a:pPr marL="457200" indent="-457200" algn="l" rtl="0">
              <a:lnSpc>
                <a:spcPts val="2700"/>
              </a:lnSpc>
              <a:buFont typeface="Wingdings" panose="05000000000000000000" pitchFamily="2" charset="2"/>
              <a:buChar char="§"/>
            </a:pP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Mədənin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divarlarında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qoruyucu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az-Latn-AZ" sz="2800" dirty="0">
                <a:solidFill>
                  <a:srgbClr val="1F1F1F"/>
                </a:solidFill>
                <a:latin typeface="inherit"/>
              </a:rPr>
              <a:t>örtük yaradır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.</a:t>
            </a:r>
          </a:p>
          <a:p>
            <a:pPr algn="l" rtl="0">
              <a:lnSpc>
                <a:spcPts val="2700"/>
              </a:lnSpc>
              <a:buNone/>
            </a:pPr>
            <a:endParaRPr lang="en-US" sz="2800" b="0" i="0" dirty="0">
              <a:solidFill>
                <a:srgbClr val="1F1F1F"/>
              </a:solidFill>
              <a:effectLst/>
              <a:latin typeface="inherit"/>
            </a:endParaRPr>
          </a:p>
          <a:p>
            <a:pPr marL="457200" indent="-457200" algn="l" rtl="0">
              <a:lnSpc>
                <a:spcPts val="2700"/>
              </a:lnSpc>
              <a:buFont typeface="Wingdings" panose="05000000000000000000" pitchFamily="2" charset="2"/>
              <a:buChar char="§"/>
            </a:pP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Adsorbent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təsir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göstərə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bilər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(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toksinləri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və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qazları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az-Latn-AZ" sz="2800" dirty="0">
                <a:solidFill>
                  <a:srgbClr val="1F1F1F"/>
                </a:solidFill>
                <a:latin typeface="inherit"/>
              </a:rPr>
              <a:t>aradan qaldırı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r)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262175B-6EB9-A1B1-BDB3-3D2A23BF6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37670"/>
            <a:ext cx="3279253" cy="382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758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73A9C-DFFE-DCFE-965E-DD6923234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59153-EFC3-C84D-DE50-36BC85216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583143"/>
            <a:ext cx="6969125" cy="654050"/>
          </a:xfrm>
        </p:spPr>
        <p:txBody>
          <a:bodyPr>
            <a:noAutofit/>
          </a:bodyPr>
          <a:lstStyle/>
          <a:p>
            <a:pPr algn="ctr"/>
            <a:r>
              <a:rPr lang="en-US" sz="4800" b="1" i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MALOGEL</a:t>
            </a:r>
            <a:r>
              <a:rPr lang="ru-RU" sz="4800" b="1" i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 </a:t>
            </a:r>
            <a:r>
              <a:rPr lang="az-Latn-AZ" sz="4800" b="1" i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tərkibindəki: </a:t>
            </a:r>
            <a:r>
              <a:rPr lang="az-Latn-AZ" sz="4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Alüminium hidroksid</a:t>
            </a:r>
            <a:endParaRPr lang="en-US" sz="4800" b="1" dirty="0">
              <a:solidFill>
                <a:srgbClr val="FF0000"/>
              </a:solidFill>
              <a:latin typeface="Aptos Display" panose="020B00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930F65E-F622-FDCC-6421-FEB80D96BD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133" y="4792133"/>
            <a:ext cx="2065867" cy="206586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A777FAA-9271-F613-77FD-86991AD4705B}"/>
              </a:ext>
            </a:extLst>
          </p:cNvPr>
          <p:cNvSpPr txBox="1"/>
          <p:nvPr/>
        </p:nvSpPr>
        <p:spPr>
          <a:xfrm>
            <a:off x="237066" y="2347562"/>
            <a:ext cx="7953375" cy="4269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ts val="2700"/>
              </a:lnSpc>
              <a:buNone/>
            </a:pPr>
            <a:endParaRPr lang="az-Latn-AZ" sz="3200" dirty="0">
              <a:solidFill>
                <a:srgbClr val="1F1F1F"/>
              </a:solidFill>
              <a:latin typeface="inherit"/>
            </a:endParaRPr>
          </a:p>
          <a:p>
            <a:pPr algn="l" rtl="0">
              <a:lnSpc>
                <a:spcPts val="2700"/>
              </a:lnSpc>
              <a:buNone/>
            </a:pPr>
            <a:endParaRPr lang="az-Latn-AZ" sz="3200" b="0" i="0" dirty="0">
              <a:solidFill>
                <a:srgbClr val="1F1F1F"/>
              </a:solidFill>
              <a:effectLst/>
              <a:latin typeface="inherit"/>
            </a:endParaRPr>
          </a:p>
          <a:p>
            <a:pPr marL="457200" indent="-457200" algn="l" rtl="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az-Latn-AZ" sz="3200" b="0" i="0" dirty="0">
                <a:solidFill>
                  <a:srgbClr val="1F1F1F"/>
                </a:solidFill>
                <a:effectLst/>
                <a:latin typeface="inherit"/>
              </a:rPr>
              <a:t>M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ədə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turşuluğunun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artması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,</a:t>
            </a:r>
            <a:endParaRPr lang="az-Latn-AZ" sz="3200" b="0" i="0" dirty="0">
              <a:solidFill>
                <a:srgbClr val="1F1F1F"/>
              </a:solidFill>
              <a:effectLst/>
              <a:latin typeface="inherit"/>
            </a:endParaRPr>
          </a:p>
          <a:p>
            <a:pPr algn="l" rtl="0">
              <a:lnSpc>
                <a:spcPts val="2700"/>
              </a:lnSpc>
            </a:pP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endParaRPr lang="az-Latn-AZ" sz="3200" b="0" i="0" dirty="0">
              <a:solidFill>
                <a:srgbClr val="1F1F1F"/>
              </a:solidFill>
              <a:effectLst/>
              <a:latin typeface="inherit"/>
            </a:endParaRPr>
          </a:p>
          <a:p>
            <a:pPr marL="457200" indent="-457200" algn="l" rtl="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az-Latn-AZ" sz="3200" b="0" i="0" dirty="0">
                <a:solidFill>
                  <a:srgbClr val="1F1F1F"/>
                </a:solidFill>
                <a:effectLst/>
                <a:latin typeface="inherit"/>
              </a:rPr>
              <a:t>Mədə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yanması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,</a:t>
            </a:r>
            <a:endParaRPr lang="az-Latn-AZ" sz="3200" b="0" i="0" dirty="0">
              <a:solidFill>
                <a:srgbClr val="1F1F1F"/>
              </a:solidFill>
              <a:effectLst/>
              <a:latin typeface="inherit"/>
            </a:endParaRPr>
          </a:p>
          <a:p>
            <a:pPr algn="l" rtl="0">
              <a:lnSpc>
                <a:spcPts val="2700"/>
              </a:lnSpc>
            </a:pPr>
            <a:endParaRPr lang="az-Latn-AZ" sz="3200" b="0" i="0" dirty="0">
              <a:solidFill>
                <a:srgbClr val="1F1F1F"/>
              </a:solidFill>
              <a:effectLst/>
              <a:latin typeface="inherit"/>
            </a:endParaRPr>
          </a:p>
          <a:p>
            <a:pPr marL="457200" indent="-457200" algn="l" rtl="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az-Latn-AZ" sz="3200" b="0" i="0" dirty="0">
                <a:solidFill>
                  <a:srgbClr val="1F1F1F"/>
                </a:solidFill>
                <a:effectLst/>
                <a:latin typeface="inherit"/>
              </a:rPr>
              <a:t>Q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astrit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, </a:t>
            </a:r>
            <a:endParaRPr lang="az-Latn-AZ" sz="3200" b="0" i="0" dirty="0">
              <a:solidFill>
                <a:srgbClr val="1F1F1F"/>
              </a:solidFill>
              <a:effectLst/>
              <a:latin typeface="inherit"/>
            </a:endParaRPr>
          </a:p>
          <a:p>
            <a:pPr algn="l" rtl="0">
              <a:lnSpc>
                <a:spcPts val="2700"/>
              </a:lnSpc>
            </a:pPr>
            <a:endParaRPr lang="az-Latn-AZ" sz="3200" b="0" i="0" dirty="0">
              <a:solidFill>
                <a:srgbClr val="1F1F1F"/>
              </a:solidFill>
              <a:effectLst/>
              <a:latin typeface="inherit"/>
            </a:endParaRPr>
          </a:p>
          <a:p>
            <a:pPr marL="457200" indent="-457200" algn="l" rtl="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az-Latn-AZ" sz="3200" b="0" i="0" dirty="0">
                <a:solidFill>
                  <a:srgbClr val="1F1F1F"/>
                </a:solidFill>
                <a:effectLst/>
                <a:latin typeface="inherit"/>
              </a:rPr>
              <a:t>M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ədə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xorası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endParaRPr lang="az-Latn-AZ" sz="3200" b="0" i="0" dirty="0">
              <a:solidFill>
                <a:srgbClr val="1F1F1F"/>
              </a:solidFill>
              <a:effectLst/>
              <a:latin typeface="inherit"/>
            </a:endParaRPr>
          </a:p>
          <a:p>
            <a:pPr algn="l" rtl="0">
              <a:lnSpc>
                <a:spcPts val="2700"/>
              </a:lnSpc>
            </a:pPr>
            <a:endParaRPr lang="az-Latn-AZ" sz="3200" b="0" i="0" dirty="0">
              <a:solidFill>
                <a:srgbClr val="1F1F1F"/>
              </a:solidFill>
              <a:effectLst/>
              <a:latin typeface="inherit"/>
            </a:endParaRPr>
          </a:p>
          <a:p>
            <a:pPr algn="l" rtl="0">
              <a:lnSpc>
                <a:spcPts val="2700"/>
              </a:lnSpc>
            </a:pP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və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digər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mədə-bağırsaq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xəstəlikləri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üçün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istifadə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olunur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D80283-9E12-97D9-E6C3-9C58D92C03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8283" y="1808880"/>
            <a:ext cx="4050717" cy="373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390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F0201-9815-0290-91E6-8223B5F59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1BB83E3-49E2-3223-CA9D-1DB4A32479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0733" y="4766733"/>
            <a:ext cx="2091267" cy="209126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49EFEB3-8D59-EB4F-DB01-E971401EC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5608" y="648551"/>
            <a:ext cx="6969125" cy="65405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MALOGEL</a:t>
            </a:r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 </a:t>
            </a:r>
            <a:r>
              <a:rPr lang="az-Latn-AZ" sz="4800" b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tərkibindəki: </a:t>
            </a:r>
            <a:r>
              <a:rPr lang="az-Latn-AZ" sz="4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Maqnezium hidroksid</a:t>
            </a:r>
            <a:endParaRPr lang="en-US" sz="4800" b="1" dirty="0">
              <a:solidFill>
                <a:srgbClr val="FF0000"/>
              </a:solidFill>
              <a:latin typeface="Aptos Display" panose="020B00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83592E-26D7-866D-BFBB-FE683CBD7157}"/>
              </a:ext>
            </a:extLst>
          </p:cNvPr>
          <p:cNvSpPr txBox="1"/>
          <p:nvPr/>
        </p:nvSpPr>
        <p:spPr>
          <a:xfrm>
            <a:off x="812800" y="2471001"/>
            <a:ext cx="11548533" cy="4628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700"/>
              </a:lnSpc>
            </a:pPr>
            <a:r>
              <a:rPr lang="en-US" sz="2800" b="1" i="0" dirty="0" err="1">
                <a:solidFill>
                  <a:srgbClr val="C00000"/>
                </a:solidFill>
                <a:effectLst/>
                <a:latin typeface="inherit"/>
              </a:rPr>
              <a:t>Maqnezium</a:t>
            </a:r>
            <a:r>
              <a:rPr lang="en-US" sz="2800" b="1" i="0" dirty="0">
                <a:solidFill>
                  <a:srgbClr val="C00000"/>
                </a:solidFill>
                <a:effectLst/>
                <a:latin typeface="inherit"/>
              </a:rPr>
              <a:t> </a:t>
            </a:r>
            <a:r>
              <a:rPr lang="en-US" sz="2800" b="1" i="0" dirty="0" err="1">
                <a:solidFill>
                  <a:srgbClr val="C00000"/>
                </a:solidFill>
                <a:effectLst/>
                <a:latin typeface="inherit"/>
              </a:rPr>
              <a:t>hidroksid</a:t>
            </a:r>
            <a:r>
              <a:rPr lang="en-US" sz="2800" b="1" i="0" dirty="0">
                <a:solidFill>
                  <a:srgbClr val="C00000"/>
                </a:solidFill>
                <a:effectLst/>
                <a:latin typeface="inherit"/>
              </a:rPr>
              <a:t> </a:t>
            </a:r>
            <a:r>
              <a:rPr lang="ru-RU" sz="2800" dirty="0">
                <a:solidFill>
                  <a:srgbClr val="1F1F1F"/>
                </a:solidFill>
                <a:latin typeface="inherit"/>
              </a:rPr>
              <a:t>)- </a:t>
            </a:r>
            <a:r>
              <a:rPr lang="en-US" sz="2800" b="1" dirty="0" err="1">
                <a:solidFill>
                  <a:srgbClr val="C00000"/>
                </a:solidFill>
                <a:latin typeface="inherit"/>
              </a:rPr>
              <a:t>antasiddir</a:t>
            </a:r>
            <a:endParaRPr lang="az-Latn-AZ" sz="2800" b="1" i="0" dirty="0">
              <a:solidFill>
                <a:srgbClr val="C00000"/>
              </a:solidFill>
              <a:effectLst/>
              <a:latin typeface="inherit"/>
            </a:endParaRPr>
          </a:p>
          <a:p>
            <a:pPr algn="l" rtl="0">
              <a:lnSpc>
                <a:spcPts val="2700"/>
              </a:lnSpc>
              <a:buNone/>
            </a:pPr>
            <a:r>
              <a:rPr lang="ru-RU" sz="3600" dirty="0">
                <a:solidFill>
                  <a:srgbClr val="1F1F1F"/>
                </a:solidFill>
                <a:latin typeface="inherit"/>
              </a:rPr>
              <a:t>(</a:t>
            </a:r>
            <a:r>
              <a:rPr lang="en-US" sz="2000" b="0" i="0" dirty="0" err="1">
                <a:solidFill>
                  <a:srgbClr val="1F1F1F"/>
                </a:solidFill>
                <a:effectLst/>
                <a:latin typeface="inherit"/>
              </a:rPr>
              <a:t>alüminium</a:t>
            </a:r>
            <a:r>
              <a:rPr lang="en-US" sz="20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000" b="0" i="0" dirty="0" err="1">
                <a:solidFill>
                  <a:srgbClr val="1F1F1F"/>
                </a:solidFill>
                <a:effectLst/>
                <a:latin typeface="inherit"/>
              </a:rPr>
              <a:t>hidroksid</a:t>
            </a:r>
            <a:r>
              <a:rPr lang="en-US" sz="20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000" b="0" i="0" dirty="0" err="1">
                <a:solidFill>
                  <a:srgbClr val="1F1F1F"/>
                </a:solidFill>
                <a:effectLst/>
                <a:latin typeface="inherit"/>
              </a:rPr>
              <a:t>kimi</a:t>
            </a:r>
            <a:r>
              <a:rPr lang="az-Latn-AZ" sz="2000" b="0" i="0" dirty="0">
                <a:solidFill>
                  <a:srgbClr val="1F1F1F"/>
                </a:solidFill>
                <a:effectLst/>
                <a:latin typeface="inherit"/>
              </a:rPr>
              <a:t>)</a:t>
            </a:r>
          </a:p>
          <a:p>
            <a:pPr algn="l" rtl="0">
              <a:lnSpc>
                <a:spcPts val="2700"/>
              </a:lnSpc>
              <a:buNone/>
            </a:pPr>
            <a:endParaRPr lang="ru-RU" sz="3600" b="0" i="0" dirty="0">
              <a:solidFill>
                <a:srgbClr val="1F1F1F"/>
              </a:solidFill>
              <a:effectLst/>
              <a:latin typeface="inherit"/>
            </a:endParaRPr>
          </a:p>
          <a:p>
            <a:pPr marL="571500" indent="-57150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az-Latn-AZ" sz="2400" b="0" i="0" dirty="0">
                <a:solidFill>
                  <a:srgbClr val="1F1F1F"/>
                </a:solidFill>
                <a:effectLst/>
                <a:latin typeface="inherit"/>
              </a:rPr>
              <a:t>M</a:t>
            </a:r>
            <a:r>
              <a:rPr lang="en-US" sz="2400" b="0" i="0" dirty="0" err="1">
                <a:solidFill>
                  <a:srgbClr val="1F1F1F"/>
                </a:solidFill>
                <a:effectLst/>
                <a:latin typeface="inherit"/>
              </a:rPr>
              <a:t>ədə</a:t>
            </a:r>
            <a:r>
              <a:rPr lang="en-US" sz="24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400" b="0" i="0" dirty="0" err="1">
                <a:solidFill>
                  <a:srgbClr val="1F1F1F"/>
                </a:solidFill>
                <a:effectLst/>
                <a:latin typeface="inherit"/>
              </a:rPr>
              <a:t>turşuluğunu</a:t>
            </a:r>
            <a:r>
              <a:rPr lang="en-US" sz="2400" b="0" i="0" dirty="0">
                <a:solidFill>
                  <a:srgbClr val="1F1F1F"/>
                </a:solidFill>
                <a:effectLst/>
                <a:latin typeface="inherit"/>
              </a:rPr>
              <a:t> a</a:t>
            </a:r>
            <a:r>
              <a:rPr lang="az-Latn-AZ" sz="2400" dirty="0">
                <a:solidFill>
                  <a:srgbClr val="1F1F1F"/>
                </a:solidFill>
                <a:latin typeface="inherit"/>
              </a:rPr>
              <a:t>zaldır</a:t>
            </a:r>
            <a:r>
              <a:rPr lang="en-US" sz="2400" b="0" i="0" dirty="0">
                <a:solidFill>
                  <a:srgbClr val="1F1F1F"/>
                </a:solidFill>
                <a:effectLst/>
                <a:latin typeface="inherit"/>
              </a:rPr>
              <a:t>, </a:t>
            </a:r>
          </a:p>
          <a:p>
            <a:pPr>
              <a:lnSpc>
                <a:spcPts val="2700"/>
              </a:lnSpc>
            </a:pPr>
            <a:r>
              <a:rPr lang="en-US" sz="2000" dirty="0" err="1">
                <a:solidFill>
                  <a:srgbClr val="1F1F1F"/>
                </a:solidFill>
                <a:latin typeface="inherit"/>
              </a:rPr>
              <a:t>Xlorid</a:t>
            </a:r>
            <a:r>
              <a:rPr lang="en-US" sz="2000" dirty="0">
                <a:solidFill>
                  <a:srgbClr val="1F1F1F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1F1F1F"/>
                </a:solidFill>
                <a:latin typeface="inherit"/>
              </a:rPr>
              <a:t>turşusunu</a:t>
            </a:r>
            <a:r>
              <a:rPr lang="en-US" sz="2000" dirty="0">
                <a:solidFill>
                  <a:srgbClr val="1F1F1F"/>
                </a:solidFill>
                <a:latin typeface="inherit"/>
              </a:rPr>
              <a:t> (</a:t>
            </a:r>
            <a:r>
              <a:rPr lang="en-US" sz="2000" b="1" dirty="0">
                <a:solidFill>
                  <a:srgbClr val="C00000"/>
                </a:solidFill>
                <a:latin typeface="inherit"/>
              </a:rPr>
              <a:t>HCl</a:t>
            </a:r>
            <a:r>
              <a:rPr lang="en-US" sz="2000" dirty="0">
                <a:solidFill>
                  <a:srgbClr val="1F1F1F"/>
                </a:solidFill>
                <a:latin typeface="inherit"/>
              </a:rPr>
              <a:t>) </a:t>
            </a:r>
            <a:r>
              <a:rPr lang="en-US" sz="2000" dirty="0" err="1">
                <a:solidFill>
                  <a:srgbClr val="1F1F1F"/>
                </a:solidFill>
                <a:latin typeface="inherit"/>
              </a:rPr>
              <a:t>neytrallaşdırır</a:t>
            </a:r>
            <a:r>
              <a:rPr lang="en-US" sz="2000" dirty="0">
                <a:solidFill>
                  <a:srgbClr val="1F1F1F"/>
                </a:solidFill>
                <a:latin typeface="inherit"/>
              </a:rPr>
              <a:t> - </a:t>
            </a:r>
            <a:r>
              <a:rPr lang="en-US" sz="2000" dirty="0" err="1">
                <a:solidFill>
                  <a:srgbClr val="1F1F1F"/>
                </a:solidFill>
                <a:latin typeface="inherit"/>
              </a:rPr>
              <a:t>turşuluğu</a:t>
            </a:r>
            <a:r>
              <a:rPr lang="en-US" sz="2000" dirty="0">
                <a:solidFill>
                  <a:srgbClr val="1F1F1F"/>
                </a:solidFill>
                <a:latin typeface="inherit"/>
              </a:rPr>
              <a:t> </a:t>
            </a:r>
            <a:r>
              <a:rPr lang="en-US" sz="2000" dirty="0" err="1">
                <a:solidFill>
                  <a:srgbClr val="1F1F1F"/>
                </a:solidFill>
                <a:latin typeface="inherit"/>
              </a:rPr>
              <a:t>azaldır</a:t>
            </a:r>
            <a:r>
              <a:rPr lang="en-US" sz="2000" dirty="0">
                <a:solidFill>
                  <a:srgbClr val="1F1F1F"/>
                </a:solidFill>
                <a:latin typeface="inherit"/>
              </a:rPr>
              <a:t>.</a:t>
            </a:r>
            <a:r>
              <a:rPr lang="ru-RU" sz="2000" dirty="0">
                <a:solidFill>
                  <a:srgbClr val="1F1F1F"/>
                </a:solidFill>
                <a:latin typeface="inherit"/>
              </a:rPr>
              <a:t> </a:t>
            </a:r>
            <a:endParaRPr lang="az-Latn-AZ" sz="2000" dirty="0">
              <a:solidFill>
                <a:srgbClr val="1F1F1F"/>
              </a:solidFill>
              <a:latin typeface="inherit"/>
            </a:endParaRPr>
          </a:p>
          <a:p>
            <a:pPr>
              <a:lnSpc>
                <a:spcPts val="2700"/>
              </a:lnSpc>
            </a:pPr>
            <a:r>
              <a:rPr lang="az-Latn-AZ" sz="2000" dirty="0">
                <a:solidFill>
                  <a:srgbClr val="1F1F1F"/>
                </a:solidFill>
                <a:latin typeface="inherit"/>
              </a:rPr>
              <a:t>(</a:t>
            </a:r>
            <a:r>
              <a:rPr lang="en-US" sz="2000" dirty="0" err="1"/>
              <a:t>Mədə</a:t>
            </a:r>
            <a:r>
              <a:rPr lang="az-Latn-AZ" sz="2000" dirty="0"/>
              <a:t>də</a:t>
            </a:r>
            <a:r>
              <a:rPr lang="en-US" sz="2000" dirty="0"/>
              <a:t> </a:t>
            </a:r>
            <a:r>
              <a:rPr lang="en-US" sz="2000" dirty="0" err="1"/>
              <a:t>xlorid</a:t>
            </a:r>
            <a:r>
              <a:rPr lang="en-US" sz="2000" dirty="0"/>
              <a:t> </a:t>
            </a:r>
            <a:r>
              <a:rPr lang="en-US" sz="2000" dirty="0" err="1"/>
              <a:t>turşusu</a:t>
            </a:r>
            <a:r>
              <a:rPr lang="az-Latn-AZ" sz="2000" dirty="0"/>
              <a:t>nu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C00000"/>
                </a:solidFill>
              </a:rPr>
              <a:t>pH 3,0-4,0-</a:t>
            </a:r>
            <a:r>
              <a:rPr lang="en-US" sz="2000" dirty="0"/>
              <a:t>a </a:t>
            </a:r>
            <a:r>
              <a:rPr lang="en-US" sz="2000" dirty="0" err="1"/>
              <a:t>çatana</a:t>
            </a:r>
            <a:r>
              <a:rPr lang="en-US" sz="2000" dirty="0"/>
              <a:t> </a:t>
            </a:r>
            <a:r>
              <a:rPr lang="en-US" sz="2000" dirty="0" err="1"/>
              <a:t>qədər</a:t>
            </a:r>
            <a:r>
              <a:rPr lang="en-US" sz="2000" dirty="0"/>
              <a:t> </a:t>
            </a:r>
            <a:r>
              <a:rPr lang="en-US" sz="2000" dirty="0" err="1"/>
              <a:t>davam</a:t>
            </a:r>
            <a:r>
              <a:rPr lang="en-US" sz="2000" dirty="0"/>
              <a:t> </a:t>
            </a:r>
            <a:r>
              <a:rPr lang="en-US" sz="2000" dirty="0" err="1"/>
              <a:t>edir</a:t>
            </a:r>
            <a:r>
              <a:rPr lang="en-US" sz="2000" dirty="0"/>
              <a:t>.</a:t>
            </a:r>
            <a:r>
              <a:rPr lang="az-Latn-AZ" sz="2000" dirty="0"/>
              <a:t>)</a:t>
            </a:r>
            <a:endParaRPr lang="en-US" sz="2000" dirty="0">
              <a:solidFill>
                <a:srgbClr val="1F1F1F"/>
              </a:solidFill>
              <a:latin typeface="inherit"/>
            </a:endParaRPr>
          </a:p>
          <a:p>
            <a:pPr algn="l" rtl="0">
              <a:lnSpc>
                <a:spcPts val="2700"/>
              </a:lnSpc>
            </a:pPr>
            <a:endParaRPr lang="ru-RU" sz="3600" b="0" i="0" dirty="0">
              <a:solidFill>
                <a:srgbClr val="1F1F1F"/>
              </a:solidFill>
              <a:effectLst/>
              <a:latin typeface="inherit"/>
            </a:endParaRPr>
          </a:p>
          <a:p>
            <a:pPr marL="571500" indent="-571500" algn="l" rtl="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az-Latn-AZ" sz="2800" b="0" i="0" dirty="0">
                <a:solidFill>
                  <a:srgbClr val="1F1F1F"/>
                </a:solidFill>
                <a:effectLst/>
                <a:latin typeface="inherit"/>
              </a:rPr>
              <a:t>Mədə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yanması</a:t>
            </a:r>
            <a:r>
              <a:rPr lang="az-Latn-AZ" sz="2800" b="0" i="0" dirty="0">
                <a:solidFill>
                  <a:srgbClr val="1F1F1F"/>
                </a:solidFill>
                <a:effectLst/>
                <a:latin typeface="inherit"/>
              </a:rPr>
              <a:t>nı azaldır,</a:t>
            </a:r>
          </a:p>
          <a:p>
            <a:pPr algn="l" rtl="0">
              <a:lnSpc>
                <a:spcPts val="2700"/>
              </a:lnSpc>
            </a:pPr>
            <a:endParaRPr lang="az-Latn-AZ" sz="2800" b="0" i="0" dirty="0">
              <a:solidFill>
                <a:srgbClr val="1F1F1F"/>
              </a:solidFill>
              <a:effectLst/>
              <a:latin typeface="inherit"/>
            </a:endParaRPr>
          </a:p>
          <a:p>
            <a:pPr marL="571500" indent="-57150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az-Latn-AZ" sz="2800" dirty="0">
                <a:solidFill>
                  <a:srgbClr val="00B050"/>
                </a:solidFill>
                <a:latin typeface="inherit"/>
              </a:rPr>
              <a:t>İ</a:t>
            </a:r>
            <a:r>
              <a:rPr lang="en-US" sz="2800" dirty="0" err="1">
                <a:solidFill>
                  <a:srgbClr val="00B050"/>
                </a:solidFill>
                <a:latin typeface="inherit"/>
              </a:rPr>
              <a:t>şlə</a:t>
            </a:r>
            <a:r>
              <a:rPr lang="az-Latn-AZ" sz="2800" dirty="0">
                <a:solidFill>
                  <a:srgbClr val="00B050"/>
                </a:solidFill>
                <a:latin typeface="inherit"/>
              </a:rPr>
              <a:t>yidici</a:t>
            </a:r>
            <a:r>
              <a:rPr lang="en-US" sz="2800" dirty="0">
                <a:solidFill>
                  <a:srgbClr val="00B050"/>
                </a:solidFill>
                <a:latin typeface="inherit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inherit"/>
              </a:rPr>
              <a:t>təsirə</a:t>
            </a:r>
            <a:r>
              <a:rPr lang="en-US" sz="2800" dirty="0">
                <a:solidFill>
                  <a:srgbClr val="00B050"/>
                </a:solidFill>
                <a:latin typeface="inherit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inherit"/>
              </a:rPr>
              <a:t>malikdir</a:t>
            </a:r>
            <a:r>
              <a:rPr lang="en-US" sz="2800" dirty="0">
                <a:solidFill>
                  <a:srgbClr val="1F1F1F"/>
                </a:solidFill>
                <a:latin typeface="inherit"/>
              </a:rPr>
              <a:t>.</a:t>
            </a:r>
          </a:p>
          <a:p>
            <a:pPr algn="l" rtl="0">
              <a:lnSpc>
                <a:spcPts val="2700"/>
              </a:lnSpc>
            </a:pPr>
            <a:endParaRPr lang="ru-RU" sz="2800" b="0" i="0" dirty="0">
              <a:solidFill>
                <a:srgbClr val="1F1F1F"/>
              </a:solidFill>
              <a:effectLst/>
              <a:latin typeface="inherit"/>
            </a:endParaRPr>
          </a:p>
          <a:p>
            <a:pPr algn="l" rtl="0">
              <a:lnSpc>
                <a:spcPts val="2700"/>
              </a:lnSpc>
              <a:buNone/>
            </a:pP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və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digər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mədə-bağırsaq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xəstəlikləri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üçün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istifadə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olunur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. </a:t>
            </a:r>
            <a:endParaRPr lang="az-Latn-AZ" sz="2800" b="0" i="0" dirty="0">
              <a:solidFill>
                <a:srgbClr val="1F1F1F"/>
              </a:solidFill>
              <a:effectLst/>
              <a:latin typeface="inherit"/>
            </a:endParaRPr>
          </a:p>
          <a:p>
            <a:pPr algn="l" rtl="0">
              <a:lnSpc>
                <a:spcPts val="2700"/>
              </a:lnSpc>
              <a:buNone/>
            </a:pPr>
            <a:endParaRPr lang="az-Latn-AZ" sz="3600" dirty="0">
              <a:solidFill>
                <a:srgbClr val="1F1F1F"/>
              </a:solidFill>
              <a:latin typeface="inherit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0CE765A-1B47-C204-CF74-5EF892DAB6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34201"/>
            <a:ext cx="2765079" cy="23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199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9A04BE7-B717-1730-AE58-F78B3660B1EF}"/>
              </a:ext>
            </a:extLst>
          </p:cNvPr>
          <p:cNvSpPr txBox="1"/>
          <p:nvPr/>
        </p:nvSpPr>
        <p:spPr>
          <a:xfrm>
            <a:off x="872065" y="2065867"/>
            <a:ext cx="8517467" cy="1823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700"/>
              </a:lnSpc>
            </a:pPr>
            <a:r>
              <a:rPr lang="en-US" sz="2800" b="1" i="0" dirty="0" err="1">
                <a:solidFill>
                  <a:srgbClr val="002060"/>
                </a:solidFill>
                <a:effectLst/>
                <a:latin typeface="inherit"/>
              </a:rPr>
              <a:t>Oksetazin</a:t>
            </a:r>
            <a:r>
              <a:rPr lang="en-US" sz="2800" b="1" i="0" dirty="0">
                <a:solidFill>
                  <a:srgbClr val="002060"/>
                </a:solidFill>
                <a:effectLst/>
                <a:latin typeface="inherit"/>
              </a:rPr>
              <a:t> </a:t>
            </a:r>
            <a:r>
              <a:rPr lang="ru-RU" sz="2800" b="1" dirty="0">
                <a:solidFill>
                  <a:srgbClr val="002060"/>
                </a:solidFill>
              </a:rPr>
              <a:t>(Oxetacaine) </a:t>
            </a:r>
            <a:r>
              <a:rPr lang="az-Latn-AZ" sz="2800" b="1" dirty="0">
                <a:solidFill>
                  <a:srgbClr val="002060"/>
                </a:solidFill>
              </a:rPr>
              <a:t>– yerli (lokal) anestetik,</a:t>
            </a:r>
          </a:p>
          <a:p>
            <a:pPr>
              <a:lnSpc>
                <a:spcPts val="2700"/>
              </a:lnSpc>
            </a:pPr>
            <a:endParaRPr lang="az-Latn-AZ" sz="2800" b="1" dirty="0">
              <a:solidFill>
                <a:srgbClr val="002060"/>
              </a:solidFill>
            </a:endParaRPr>
          </a:p>
          <a:p>
            <a:pPr>
              <a:lnSpc>
                <a:spcPts val="2700"/>
              </a:lnSpc>
            </a:pPr>
            <a:r>
              <a:rPr lang="az-Latn-AZ" sz="2800" b="0" i="0" dirty="0">
                <a:solidFill>
                  <a:srgbClr val="1F1F1F"/>
                </a:solidFill>
                <a:effectLst/>
                <a:latin typeface="inherit"/>
              </a:rPr>
              <a:t>Mədə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turşuluğu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az-Latn-AZ" sz="2800" b="0" i="0" dirty="0">
                <a:solidFill>
                  <a:srgbClr val="1F1F1F"/>
                </a:solidFill>
                <a:effectLst/>
                <a:latin typeface="inherit"/>
              </a:rPr>
              <a:t>yüksək olduqda,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xoralar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və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qastrit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zamanı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mədə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və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az-Latn-AZ" sz="2800" dirty="0">
                <a:solidFill>
                  <a:srgbClr val="1F1F1F"/>
                </a:solidFill>
                <a:latin typeface="inherit"/>
              </a:rPr>
              <a:t>qida borusunun selikli qişasının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ağrıları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aradan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qaldırmaq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2800" b="0" i="0" dirty="0" err="1">
                <a:solidFill>
                  <a:srgbClr val="1F1F1F"/>
                </a:solidFill>
                <a:effectLst/>
                <a:latin typeface="inherit"/>
              </a:rPr>
              <a:t>üçün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az-Latn-AZ" sz="2800" b="0" i="0" dirty="0">
                <a:solidFill>
                  <a:srgbClr val="1F1F1F"/>
                </a:solidFill>
                <a:effectLst/>
                <a:latin typeface="inherit"/>
              </a:rPr>
              <a:t>istifadə edilir.</a:t>
            </a:r>
            <a:endParaRPr lang="en-US" sz="2800" b="0" i="0" dirty="0">
              <a:solidFill>
                <a:srgbClr val="1F1F1F"/>
              </a:solidFill>
              <a:effectLst/>
              <a:latin typeface="inheri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6705CE-674B-2899-C613-E8D207DDBBBF}"/>
              </a:ext>
            </a:extLst>
          </p:cNvPr>
          <p:cNvSpPr txBox="1"/>
          <p:nvPr/>
        </p:nvSpPr>
        <p:spPr>
          <a:xfrm>
            <a:off x="2921000" y="458800"/>
            <a:ext cx="6096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MALOGEL</a:t>
            </a:r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 </a:t>
            </a:r>
            <a:r>
              <a:rPr lang="az-Latn-AZ" sz="4000" b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tərkibindəki:</a:t>
            </a:r>
            <a:r>
              <a:rPr lang="az-Latn-AZ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az-Latn-A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ksetazain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490A45-9593-4718-A1EC-A553CB124C26}"/>
              </a:ext>
            </a:extLst>
          </p:cNvPr>
          <p:cNvSpPr txBox="1"/>
          <p:nvPr/>
        </p:nvSpPr>
        <p:spPr>
          <a:xfrm>
            <a:off x="97365" y="4053151"/>
            <a:ext cx="11599334" cy="1885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700"/>
              </a:lnSpc>
            </a:pPr>
            <a:r>
              <a:rPr lang="en-US" sz="3200" b="1" dirty="0" err="1">
                <a:solidFill>
                  <a:srgbClr val="002060"/>
                </a:solidFill>
                <a:latin typeface="inherit"/>
              </a:rPr>
              <a:t>Oksetazin</a:t>
            </a:r>
            <a:r>
              <a:rPr lang="en-US" sz="3200" b="1" dirty="0">
                <a:solidFill>
                  <a:srgbClr val="002060"/>
                </a:solidFill>
                <a:latin typeface="inherit"/>
              </a:rPr>
              <a:t> </a:t>
            </a:r>
            <a:r>
              <a:rPr lang="az-Latn-AZ" sz="3200" b="1" dirty="0">
                <a:solidFill>
                  <a:srgbClr val="002060"/>
                </a:solidFill>
                <a:latin typeface="inherit"/>
              </a:rPr>
              <a:t>- </a:t>
            </a:r>
            <a:r>
              <a:rPr lang="az-Latn-AZ" sz="3200" dirty="0">
                <a:latin typeface="inherit"/>
              </a:rPr>
              <a:t>a</a:t>
            </a:r>
            <a:r>
              <a:rPr lang="en-US" sz="3200" i="0" dirty="0" err="1">
                <a:effectLst/>
                <a:latin typeface="inherit"/>
              </a:rPr>
              <a:t>l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üminium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və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ya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maqnezium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hidroksid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kimi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antasid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200" b="0" i="0" dirty="0" err="1">
                <a:solidFill>
                  <a:srgbClr val="1F1F1F"/>
                </a:solidFill>
                <a:effectLst/>
                <a:latin typeface="inherit"/>
              </a:rPr>
              <a:t>deyil</a:t>
            </a:r>
            <a:r>
              <a:rPr lang="en-US" sz="3200" b="0" i="0" dirty="0">
                <a:solidFill>
                  <a:srgbClr val="1F1F1F"/>
                </a:solidFill>
                <a:effectLst/>
                <a:latin typeface="inherit"/>
              </a:rPr>
              <a:t>, </a:t>
            </a:r>
            <a:endParaRPr lang="az-Latn-AZ" sz="3200" b="0" i="0" dirty="0">
              <a:solidFill>
                <a:srgbClr val="1F1F1F"/>
              </a:solidFill>
              <a:effectLst/>
              <a:latin typeface="inherit"/>
            </a:endParaRPr>
          </a:p>
          <a:p>
            <a:pPr>
              <a:lnSpc>
                <a:spcPts val="2700"/>
              </a:lnSpc>
            </a:pPr>
            <a:endParaRPr lang="az-Latn-AZ" sz="3200" dirty="0">
              <a:solidFill>
                <a:srgbClr val="1F1F1F"/>
              </a:solidFill>
              <a:latin typeface="inherit"/>
            </a:endParaRPr>
          </a:p>
          <a:p>
            <a:pPr>
              <a:lnSpc>
                <a:spcPts val="2700"/>
              </a:lnSpc>
            </a:pPr>
            <a:r>
              <a:rPr lang="en-US" sz="3200" b="1" i="0" dirty="0" err="1">
                <a:solidFill>
                  <a:schemeClr val="accent1"/>
                </a:solidFill>
                <a:effectLst/>
                <a:latin typeface="inherit"/>
              </a:rPr>
              <a:t>lakin</a:t>
            </a:r>
            <a:r>
              <a:rPr lang="en-US" sz="3200" b="1" i="0" dirty="0">
                <a:solidFill>
                  <a:schemeClr val="accent1"/>
                </a:solidFill>
                <a:effectLst/>
                <a:latin typeface="inherit"/>
              </a:rPr>
              <a:t> </a:t>
            </a:r>
            <a:r>
              <a:rPr lang="en-US" sz="3200" b="1" i="0" dirty="0" err="1">
                <a:solidFill>
                  <a:schemeClr val="accent1"/>
                </a:solidFill>
                <a:effectLst/>
                <a:latin typeface="inherit"/>
              </a:rPr>
              <a:t>tez-tez</a:t>
            </a:r>
            <a:r>
              <a:rPr lang="en-US" sz="3200" b="1" i="0" dirty="0">
                <a:solidFill>
                  <a:schemeClr val="accent1"/>
                </a:solidFill>
                <a:effectLst/>
                <a:latin typeface="inherit"/>
              </a:rPr>
              <a:t> </a:t>
            </a:r>
            <a:r>
              <a:rPr lang="en-US" sz="3200" b="1" i="0" dirty="0" err="1">
                <a:solidFill>
                  <a:schemeClr val="accent1"/>
                </a:solidFill>
                <a:effectLst/>
                <a:latin typeface="inherit"/>
              </a:rPr>
              <a:t>onlarla</a:t>
            </a:r>
            <a:r>
              <a:rPr lang="en-US" sz="3200" b="1" i="0" dirty="0">
                <a:solidFill>
                  <a:schemeClr val="accent1"/>
                </a:solidFill>
                <a:effectLst/>
                <a:latin typeface="inherit"/>
              </a:rPr>
              <a:t> </a:t>
            </a:r>
            <a:r>
              <a:rPr lang="en-US" sz="3200" b="1" i="0" dirty="0" err="1">
                <a:solidFill>
                  <a:schemeClr val="accent1"/>
                </a:solidFill>
                <a:effectLst/>
                <a:latin typeface="inherit"/>
              </a:rPr>
              <a:t>birlikdə</a:t>
            </a:r>
            <a:r>
              <a:rPr lang="en-US" sz="3200" b="1" i="0" dirty="0">
                <a:solidFill>
                  <a:schemeClr val="accent1"/>
                </a:solidFill>
                <a:effectLst/>
                <a:latin typeface="inherit"/>
              </a:rPr>
              <a:t> </a:t>
            </a:r>
            <a:r>
              <a:rPr lang="en-US" sz="3200" b="1" i="0" dirty="0" err="1">
                <a:solidFill>
                  <a:schemeClr val="accent1"/>
                </a:solidFill>
                <a:effectLst/>
                <a:latin typeface="inherit"/>
              </a:rPr>
              <a:t>istifadə</a:t>
            </a:r>
            <a:r>
              <a:rPr lang="en-US" sz="3200" b="1" i="0" dirty="0">
                <a:solidFill>
                  <a:schemeClr val="accent1"/>
                </a:solidFill>
                <a:effectLst/>
                <a:latin typeface="inherit"/>
              </a:rPr>
              <a:t> </a:t>
            </a:r>
            <a:r>
              <a:rPr lang="en-US" sz="3200" b="1" i="0" dirty="0" err="1">
                <a:solidFill>
                  <a:schemeClr val="accent1"/>
                </a:solidFill>
                <a:effectLst/>
                <a:latin typeface="inherit"/>
              </a:rPr>
              <a:t>olunur</a:t>
            </a:r>
            <a:r>
              <a:rPr lang="en-US" sz="3200" b="1" i="0" dirty="0">
                <a:solidFill>
                  <a:schemeClr val="accent1"/>
                </a:solidFill>
                <a:effectLst/>
                <a:latin typeface="inherit"/>
              </a:rPr>
              <a:t> </a:t>
            </a:r>
            <a:r>
              <a:rPr lang="az-Latn-AZ" sz="3200" b="1" i="0" dirty="0">
                <a:solidFill>
                  <a:srgbClr val="C00000"/>
                </a:solidFill>
                <a:effectLst/>
                <a:latin typeface="inherit"/>
              </a:rPr>
              <a:t>–</a:t>
            </a:r>
          </a:p>
          <a:p>
            <a:pPr>
              <a:lnSpc>
                <a:spcPts val="2700"/>
              </a:lnSpc>
            </a:pPr>
            <a:endParaRPr lang="az-Latn-AZ" sz="3200" b="1" i="0" dirty="0">
              <a:solidFill>
                <a:srgbClr val="C00000"/>
              </a:solidFill>
              <a:effectLst/>
              <a:latin typeface="inherit"/>
            </a:endParaRPr>
          </a:p>
          <a:p>
            <a:pPr>
              <a:lnSpc>
                <a:spcPts val="2700"/>
              </a:lnSpc>
            </a:pPr>
            <a:r>
              <a:rPr lang="en-US" sz="3200" b="1" i="0" dirty="0">
                <a:solidFill>
                  <a:srgbClr val="C00000"/>
                </a:solidFill>
                <a:effectLst/>
                <a:latin typeface="inherit"/>
              </a:rPr>
              <a:t> </a:t>
            </a:r>
            <a:r>
              <a:rPr lang="az-Latn-AZ" sz="4400" b="1" i="0" dirty="0">
                <a:solidFill>
                  <a:srgbClr val="C00000"/>
                </a:solidFill>
                <a:effectLst/>
                <a:latin typeface="inherit"/>
              </a:rPr>
              <a:t>X</a:t>
            </a:r>
            <a:r>
              <a:rPr lang="en-US" sz="4400" b="1" i="0" dirty="0" err="1">
                <a:solidFill>
                  <a:srgbClr val="C00000"/>
                </a:solidFill>
                <a:effectLst/>
                <a:latin typeface="inherit"/>
              </a:rPr>
              <a:t>üsusilə</a:t>
            </a:r>
            <a:r>
              <a:rPr lang="en-US" sz="4400" b="1" i="0" dirty="0">
                <a:solidFill>
                  <a:srgbClr val="C00000"/>
                </a:solidFill>
                <a:effectLst/>
                <a:latin typeface="inherit"/>
              </a:rPr>
              <a:t> </a:t>
            </a:r>
            <a:r>
              <a:rPr lang="en-US" sz="4400" b="1" i="0" dirty="0" err="1">
                <a:solidFill>
                  <a:srgbClr val="C00000"/>
                </a:solidFill>
                <a:effectLst/>
                <a:latin typeface="inherit"/>
              </a:rPr>
              <a:t>şiddətli</a:t>
            </a:r>
            <a:r>
              <a:rPr lang="en-US" sz="4400" b="1" i="0" dirty="0">
                <a:solidFill>
                  <a:srgbClr val="C00000"/>
                </a:solidFill>
                <a:effectLst/>
                <a:latin typeface="inherit"/>
              </a:rPr>
              <a:t> </a:t>
            </a:r>
            <a:r>
              <a:rPr lang="en-US" sz="4400" b="1" i="0" dirty="0" err="1">
                <a:solidFill>
                  <a:srgbClr val="C00000"/>
                </a:solidFill>
                <a:effectLst/>
                <a:latin typeface="inherit"/>
              </a:rPr>
              <a:t>mədə</a:t>
            </a:r>
            <a:r>
              <a:rPr lang="en-US" sz="4400" b="1" i="0" dirty="0">
                <a:solidFill>
                  <a:srgbClr val="C00000"/>
                </a:solidFill>
                <a:effectLst/>
                <a:latin typeface="inherit"/>
              </a:rPr>
              <a:t> </a:t>
            </a:r>
            <a:r>
              <a:rPr lang="en-US" sz="4400" b="1" i="0" dirty="0" err="1">
                <a:solidFill>
                  <a:srgbClr val="C00000"/>
                </a:solidFill>
                <a:effectLst/>
                <a:latin typeface="inherit"/>
              </a:rPr>
              <a:t>ağrısı</a:t>
            </a:r>
            <a:r>
              <a:rPr lang="en-US" sz="4400" b="1" i="0" dirty="0">
                <a:solidFill>
                  <a:srgbClr val="C00000"/>
                </a:solidFill>
                <a:effectLst/>
                <a:latin typeface="inherit"/>
              </a:rPr>
              <a:t> </a:t>
            </a:r>
            <a:r>
              <a:rPr lang="en-US" sz="4400" b="1" i="0" dirty="0" err="1">
                <a:solidFill>
                  <a:srgbClr val="C00000"/>
                </a:solidFill>
                <a:effectLst/>
                <a:latin typeface="inherit"/>
              </a:rPr>
              <a:t>üçün</a:t>
            </a:r>
            <a:r>
              <a:rPr lang="en-US" sz="4400" b="1" i="0" dirty="0">
                <a:solidFill>
                  <a:srgbClr val="C00000"/>
                </a:solidFill>
                <a:effectLst/>
                <a:latin typeface="inherit"/>
              </a:rPr>
              <a:t>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0A05B3A-3AB0-9784-5359-86604B970D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133" y="0"/>
            <a:ext cx="2065867" cy="206586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8CB6F1-7E80-0223-9A7F-E4CE5D768B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2933" y="4543776"/>
            <a:ext cx="3331633" cy="2221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272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B917F42-47D2-A9BC-7B11-162A0B9768AF}"/>
              </a:ext>
            </a:extLst>
          </p:cNvPr>
          <p:cNvSpPr txBox="1"/>
          <p:nvPr/>
        </p:nvSpPr>
        <p:spPr>
          <a:xfrm>
            <a:off x="2921000" y="458800"/>
            <a:ext cx="8051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MALOGEL</a:t>
            </a:r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 </a:t>
            </a:r>
            <a:r>
              <a:rPr lang="az-Latn-AZ" sz="4000" b="1" dirty="0">
                <a:solidFill>
                  <a:schemeClr val="accent1">
                    <a:lumMod val="75000"/>
                  </a:schemeClr>
                </a:solidFill>
                <a:latin typeface="Aptos Display" panose="020B0004020202020204" pitchFamily="34" charset="0"/>
              </a:rPr>
              <a:t>tərkibindəki:</a:t>
            </a:r>
            <a:r>
              <a:rPr lang="az-Latn-AZ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az-Latn-A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Oksetazain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AA3BC3-7546-FF64-F549-36032A918147}"/>
              </a:ext>
            </a:extLst>
          </p:cNvPr>
          <p:cNvSpPr txBox="1"/>
          <p:nvPr/>
        </p:nvSpPr>
        <p:spPr>
          <a:xfrm>
            <a:off x="702734" y="1572167"/>
            <a:ext cx="9279466" cy="4615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ts val="2700"/>
              </a:lnSpc>
              <a:buNone/>
            </a:pPr>
            <a:r>
              <a:rPr lang="en-US" sz="4000" b="1" i="0" dirty="0" err="1">
                <a:solidFill>
                  <a:srgbClr val="C00000"/>
                </a:solidFill>
                <a:effectLst/>
                <a:latin typeface="inherit"/>
              </a:rPr>
              <a:t>Oksetazin</a:t>
            </a:r>
            <a:r>
              <a:rPr lang="en-US" sz="4000" b="1" i="0" dirty="0">
                <a:solidFill>
                  <a:srgbClr val="C00000"/>
                </a:solidFill>
                <a:effectLst/>
                <a:latin typeface="inherit"/>
              </a:rPr>
              <a:t> </a:t>
            </a:r>
            <a:r>
              <a:rPr lang="en-US" sz="4000" b="1" i="0" dirty="0" err="1">
                <a:solidFill>
                  <a:srgbClr val="C00000"/>
                </a:solidFill>
                <a:effectLst/>
                <a:latin typeface="inherit"/>
              </a:rPr>
              <a:t>nə</a:t>
            </a:r>
            <a:r>
              <a:rPr lang="en-US" sz="4000" b="1" i="0" dirty="0">
                <a:solidFill>
                  <a:srgbClr val="C00000"/>
                </a:solidFill>
                <a:effectLst/>
                <a:latin typeface="inherit"/>
              </a:rPr>
              <a:t> </a:t>
            </a:r>
            <a:r>
              <a:rPr lang="en-US" sz="4000" b="1" i="0" dirty="0" err="1">
                <a:solidFill>
                  <a:srgbClr val="C00000"/>
                </a:solidFill>
                <a:effectLst/>
                <a:latin typeface="inherit"/>
              </a:rPr>
              <a:t>edir</a:t>
            </a:r>
            <a:r>
              <a:rPr lang="en-US" sz="4000" b="1" i="0" dirty="0">
                <a:solidFill>
                  <a:srgbClr val="C00000"/>
                </a:solidFill>
                <a:effectLst/>
                <a:latin typeface="inherit"/>
              </a:rPr>
              <a:t>?</a:t>
            </a:r>
          </a:p>
          <a:p>
            <a:pPr algn="l" rtl="0">
              <a:lnSpc>
                <a:spcPts val="2700"/>
              </a:lnSpc>
              <a:buNone/>
            </a:pPr>
            <a:endParaRPr lang="en-US" b="0" i="0" dirty="0">
              <a:solidFill>
                <a:srgbClr val="1F1F1F"/>
              </a:solidFill>
              <a:effectLst/>
              <a:latin typeface="inherit"/>
            </a:endParaRPr>
          </a:p>
          <a:p>
            <a:pPr marL="285750" indent="-285750" algn="l" rtl="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az-Latn-AZ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Mədə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və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az-Latn-AZ" sz="3200" b="1" i="0" dirty="0">
                <a:effectLst/>
                <a:latin typeface="inherit"/>
              </a:rPr>
              <a:t>qida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borusunun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selikli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qişasında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ağrı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reseptorlarını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bloklayır</a:t>
            </a:r>
            <a:r>
              <a:rPr lang="en-US" sz="3200" b="1" i="0" dirty="0">
                <a:effectLst/>
                <a:latin typeface="inherit"/>
              </a:rPr>
              <a:t>.</a:t>
            </a:r>
          </a:p>
          <a:p>
            <a:pPr algn="l" rtl="0">
              <a:lnSpc>
                <a:spcPts val="2700"/>
              </a:lnSpc>
              <a:buNone/>
            </a:pPr>
            <a:endParaRPr lang="en-US" sz="3200" b="1" i="0" dirty="0">
              <a:effectLst/>
              <a:latin typeface="inherit"/>
            </a:endParaRPr>
          </a:p>
          <a:p>
            <a:pPr marL="285750" indent="-285750" algn="l" rtl="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az-Latn-AZ" sz="3200" b="1" i="0" dirty="0">
                <a:effectLst/>
                <a:latin typeface="inherit"/>
              </a:rPr>
              <a:t> Mədə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yanması</a:t>
            </a:r>
            <a:r>
              <a:rPr lang="en-US" sz="3200" b="1" i="0" dirty="0">
                <a:effectLst/>
                <a:latin typeface="inherit"/>
              </a:rPr>
              <a:t>, </a:t>
            </a:r>
            <a:r>
              <a:rPr lang="en-US" sz="3200" b="1" i="0" dirty="0" err="1">
                <a:effectLst/>
                <a:latin typeface="inherit"/>
              </a:rPr>
              <a:t>qastrit</a:t>
            </a:r>
            <a:r>
              <a:rPr lang="en-US" sz="3200" b="1" i="0" dirty="0">
                <a:effectLst/>
                <a:latin typeface="inherit"/>
              </a:rPr>
              <a:t>, </a:t>
            </a:r>
            <a:r>
              <a:rPr lang="en-US" sz="3200" b="1" i="0" dirty="0" err="1">
                <a:effectLst/>
                <a:latin typeface="inherit"/>
              </a:rPr>
              <a:t>xoralar</a:t>
            </a:r>
            <a:r>
              <a:rPr lang="en-US" sz="3200" b="1" i="0" dirty="0">
                <a:effectLst/>
                <a:latin typeface="inherit"/>
              </a:rPr>
              <a:t>, </a:t>
            </a:r>
            <a:r>
              <a:rPr lang="en-US" sz="3200" b="1" i="0" dirty="0" err="1">
                <a:effectLst/>
                <a:latin typeface="inherit"/>
              </a:rPr>
              <a:t>reflü</a:t>
            </a:r>
            <a:r>
              <a:rPr lang="az-Latn-AZ" sz="3200" b="1" i="0">
                <a:effectLst/>
                <a:latin typeface="inherit"/>
              </a:rPr>
              <a:t>ks</a:t>
            </a:r>
            <a:r>
              <a:rPr lang="en-US" sz="3200" b="1" i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zamanı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ağrıkəsici</a:t>
            </a:r>
            <a:r>
              <a:rPr lang="en-US" sz="3200" b="1" i="0" dirty="0">
                <a:effectLst/>
                <a:latin typeface="inherit"/>
              </a:rPr>
              <a:t> (</a:t>
            </a:r>
            <a:r>
              <a:rPr lang="en-US" sz="3200" b="1" i="0" dirty="0" err="1">
                <a:effectLst/>
                <a:latin typeface="inherit"/>
              </a:rPr>
              <a:t>ağrı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kəsici</a:t>
            </a:r>
            <a:r>
              <a:rPr lang="en-US" sz="3200" b="1" i="0" dirty="0">
                <a:effectLst/>
                <a:latin typeface="inherit"/>
              </a:rPr>
              <a:t>) </a:t>
            </a:r>
            <a:r>
              <a:rPr lang="en-US" sz="3200" b="1" i="0" dirty="0" err="1">
                <a:effectLst/>
                <a:latin typeface="inherit"/>
              </a:rPr>
              <a:t>təmin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edir</a:t>
            </a:r>
            <a:r>
              <a:rPr lang="en-US" sz="3200" b="1" i="0" dirty="0">
                <a:effectLst/>
                <a:latin typeface="inherit"/>
              </a:rPr>
              <a:t>.</a:t>
            </a:r>
          </a:p>
          <a:p>
            <a:pPr algn="l" rtl="0">
              <a:lnSpc>
                <a:spcPts val="2700"/>
              </a:lnSpc>
              <a:buNone/>
            </a:pPr>
            <a:endParaRPr lang="en-US" sz="3200" b="1" i="0" dirty="0">
              <a:effectLst/>
              <a:latin typeface="inherit"/>
            </a:endParaRPr>
          </a:p>
          <a:p>
            <a:pPr marL="285750" indent="-285750" algn="l" rtl="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az-Latn-AZ" sz="3200" b="1" i="0" dirty="0">
                <a:effectLst/>
                <a:latin typeface="inherit"/>
              </a:rPr>
              <a:t> </a:t>
            </a:r>
            <a:r>
              <a:rPr lang="en-US" sz="3200" b="1" i="0" dirty="0">
                <a:effectLst/>
                <a:latin typeface="inherit"/>
              </a:rPr>
              <a:t>Bir </a:t>
            </a:r>
            <a:r>
              <a:rPr lang="en-US" sz="3200" b="1" i="0" dirty="0" err="1">
                <a:effectLst/>
                <a:latin typeface="inherit"/>
              </a:rPr>
              <a:t>çox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az-Latn-AZ" sz="3200" b="1" i="0" dirty="0">
                <a:effectLst/>
                <a:latin typeface="inherit"/>
              </a:rPr>
              <a:t>ağrıkəsicilərdən 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fərqli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olaraq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mədə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şirəsinin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ifrazını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pozmur</a:t>
            </a:r>
            <a:r>
              <a:rPr lang="en-US" sz="3200" b="1" i="0" dirty="0">
                <a:effectLst/>
                <a:latin typeface="inherit"/>
              </a:rPr>
              <a:t>.</a:t>
            </a:r>
          </a:p>
          <a:p>
            <a:pPr algn="l" rtl="0">
              <a:lnSpc>
                <a:spcPts val="2700"/>
              </a:lnSpc>
              <a:buNone/>
            </a:pPr>
            <a:endParaRPr lang="en-US" sz="3200" b="1" i="0" dirty="0">
              <a:effectLst/>
              <a:latin typeface="inherit"/>
            </a:endParaRPr>
          </a:p>
          <a:p>
            <a:pPr marL="285750" indent="-285750" algn="l" rtl="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az-Latn-AZ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Selikli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qişanı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qıcıqlandırmır</a:t>
            </a:r>
            <a:r>
              <a:rPr lang="en-US" sz="3200" b="1" i="0" dirty="0">
                <a:effectLst/>
                <a:latin typeface="inherit"/>
              </a:rPr>
              <a:t>, </a:t>
            </a:r>
            <a:r>
              <a:rPr lang="en-US" sz="3200" b="1" i="0" dirty="0" err="1">
                <a:effectLst/>
                <a:latin typeface="inherit"/>
              </a:rPr>
              <a:t>əksinə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onu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qoruyur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və</a:t>
            </a:r>
            <a:r>
              <a:rPr lang="en-US" sz="3200" b="1" i="0" dirty="0">
                <a:effectLst/>
                <a:latin typeface="inherit"/>
              </a:rPr>
              <a:t> </a:t>
            </a:r>
            <a:r>
              <a:rPr lang="en-US" sz="3200" b="1" i="0" dirty="0" err="1">
                <a:effectLst/>
                <a:latin typeface="inherit"/>
              </a:rPr>
              <a:t>sakitləşdirir</a:t>
            </a:r>
            <a:r>
              <a:rPr lang="en-US" sz="3200" b="1" i="0" dirty="0">
                <a:effectLst/>
                <a:latin typeface="inherit"/>
              </a:rPr>
              <a:t>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790DBA4-69CC-220E-4A03-56639D84DE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5029200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576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69D1035-EE9D-53CE-5675-2DCA020DDD78}"/>
              </a:ext>
            </a:extLst>
          </p:cNvPr>
          <p:cNvSpPr txBox="1"/>
          <p:nvPr/>
        </p:nvSpPr>
        <p:spPr>
          <a:xfrm>
            <a:off x="1456265" y="467268"/>
            <a:ext cx="838200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z-Latn-AZ" sz="4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Oksetazain göstərişləri</a:t>
            </a:r>
            <a:endParaRPr lang="en-US" sz="4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23FDFA-3D9B-20DA-86C8-B2547F51947F}"/>
              </a:ext>
            </a:extLst>
          </p:cNvPr>
          <p:cNvSpPr txBox="1"/>
          <p:nvPr/>
        </p:nvSpPr>
        <p:spPr>
          <a:xfrm>
            <a:off x="626532" y="1837539"/>
            <a:ext cx="10778068" cy="3590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 rtl="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az-Latn-AZ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Kəskin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və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xroniki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qastrit</a:t>
            </a:r>
            <a:endParaRPr lang="en-US" sz="3600" b="0" i="0" dirty="0">
              <a:solidFill>
                <a:srgbClr val="0070C0"/>
              </a:solidFill>
              <a:effectLst/>
              <a:latin typeface="inherit"/>
            </a:endParaRPr>
          </a:p>
          <a:p>
            <a:pPr algn="l" rtl="0">
              <a:lnSpc>
                <a:spcPts val="2700"/>
              </a:lnSpc>
              <a:buNone/>
            </a:pPr>
            <a:endParaRPr lang="en-US" sz="3600" b="0" i="0" dirty="0">
              <a:solidFill>
                <a:srgbClr val="0070C0"/>
              </a:solidFill>
              <a:effectLst/>
              <a:latin typeface="inherit"/>
            </a:endParaRPr>
          </a:p>
          <a:p>
            <a:pPr marL="285750" indent="-285750" algn="l" rtl="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az-Latn-AZ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Mədə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və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onikibarmaq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bağırsağın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peptik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xorası</a:t>
            </a:r>
            <a:endParaRPr lang="en-US" sz="3600" b="0" i="0" dirty="0">
              <a:solidFill>
                <a:srgbClr val="0070C0"/>
              </a:solidFill>
              <a:effectLst/>
              <a:latin typeface="inherit"/>
            </a:endParaRPr>
          </a:p>
          <a:p>
            <a:pPr algn="l" rtl="0">
              <a:lnSpc>
                <a:spcPts val="2700"/>
              </a:lnSpc>
              <a:buNone/>
            </a:pPr>
            <a:endParaRPr lang="en-US" sz="3600" b="0" i="0" dirty="0">
              <a:solidFill>
                <a:srgbClr val="0070C0"/>
              </a:solidFill>
              <a:effectLst/>
              <a:latin typeface="inherit"/>
            </a:endParaRPr>
          </a:p>
          <a:p>
            <a:pPr marL="285750" indent="-285750" algn="l" rtl="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az-Latn-AZ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Qastroezofageal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reflü</a:t>
            </a:r>
            <a:r>
              <a:rPr lang="az-Latn-AZ" sz="3600" b="0" i="0" dirty="0">
                <a:solidFill>
                  <a:srgbClr val="0070C0"/>
                </a:solidFill>
                <a:effectLst/>
                <a:latin typeface="inherit"/>
              </a:rPr>
              <a:t>ks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(GER</a:t>
            </a:r>
            <a:r>
              <a:rPr lang="az-Latn-AZ" sz="3600" b="0" i="0" dirty="0">
                <a:solidFill>
                  <a:srgbClr val="0070C0"/>
                </a:solidFill>
                <a:effectLst/>
                <a:latin typeface="inherit"/>
              </a:rPr>
              <a:t>X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)</a:t>
            </a:r>
          </a:p>
          <a:p>
            <a:pPr algn="l" rtl="0">
              <a:lnSpc>
                <a:spcPts val="2700"/>
              </a:lnSpc>
              <a:buNone/>
            </a:pPr>
            <a:endParaRPr lang="en-US" sz="3600" b="0" i="0" dirty="0">
              <a:solidFill>
                <a:srgbClr val="0070C0"/>
              </a:solidFill>
              <a:effectLst/>
              <a:latin typeface="inherit"/>
            </a:endParaRPr>
          </a:p>
          <a:p>
            <a:pPr marL="285750" indent="-285750" algn="l" rtl="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az-Latn-AZ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Mədədə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yanma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və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yanma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ağrısı</a:t>
            </a:r>
            <a:endParaRPr lang="en-US" sz="3600" b="0" i="0" dirty="0">
              <a:solidFill>
                <a:srgbClr val="0070C0"/>
              </a:solidFill>
              <a:effectLst/>
              <a:latin typeface="inherit"/>
            </a:endParaRPr>
          </a:p>
          <a:p>
            <a:pPr algn="l" rtl="0">
              <a:lnSpc>
                <a:spcPts val="2700"/>
              </a:lnSpc>
              <a:buNone/>
            </a:pPr>
            <a:endParaRPr lang="en-US" sz="3600" b="0" i="0" dirty="0">
              <a:solidFill>
                <a:srgbClr val="0070C0"/>
              </a:solidFill>
              <a:effectLst/>
              <a:latin typeface="inherit"/>
            </a:endParaRPr>
          </a:p>
          <a:p>
            <a:pPr marL="285750" indent="-285750" algn="l" rtl="0">
              <a:lnSpc>
                <a:spcPts val="2700"/>
              </a:lnSpc>
              <a:buFont typeface="Wingdings" panose="05000000000000000000" pitchFamily="2" charset="2"/>
              <a:buChar char="Ø"/>
            </a:pPr>
            <a:r>
              <a:rPr lang="az-Latn-AZ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Mədə-bağırsaq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traktının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əməliyyatdan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sonrakı</a:t>
            </a:r>
            <a:r>
              <a:rPr lang="en-US" sz="3600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0070C0"/>
                </a:solidFill>
                <a:effectLst/>
                <a:latin typeface="inherit"/>
              </a:rPr>
              <a:t>vəziyyəti</a:t>
            </a:r>
            <a:endParaRPr lang="en-US" sz="3600" b="0" i="0" dirty="0">
              <a:solidFill>
                <a:srgbClr val="0070C0"/>
              </a:solidFill>
              <a:effectLst/>
              <a:latin typeface="inheri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B10102A-3CCD-ACE4-C0EE-A28E907969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5029200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793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7747A7A-1A7C-CDED-0D2A-BFC7798F9952}"/>
              </a:ext>
            </a:extLst>
          </p:cNvPr>
          <p:cNvSpPr txBox="1"/>
          <p:nvPr/>
        </p:nvSpPr>
        <p:spPr>
          <a:xfrm>
            <a:off x="939799" y="560401"/>
            <a:ext cx="10786535" cy="25514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lnSpc>
                <a:spcPts val="2700"/>
              </a:lnSpc>
              <a:buNone/>
            </a:pPr>
            <a:r>
              <a:rPr lang="en-US" sz="3600" b="1" i="0" dirty="0" err="1">
                <a:solidFill>
                  <a:srgbClr val="C00000"/>
                </a:solidFill>
                <a:effectLst/>
                <a:latin typeface="inherit"/>
              </a:rPr>
              <a:t>Üstünlükləri</a:t>
            </a:r>
            <a:r>
              <a:rPr lang="en-US" sz="3600" b="1" i="0" dirty="0">
                <a:solidFill>
                  <a:srgbClr val="C00000"/>
                </a:solidFill>
                <a:effectLst/>
                <a:latin typeface="inherit"/>
              </a:rPr>
              <a:t>:</a:t>
            </a:r>
          </a:p>
          <a:p>
            <a:pPr algn="l" rtl="0">
              <a:lnSpc>
                <a:spcPts val="2700"/>
              </a:lnSpc>
              <a:buNone/>
            </a:pPr>
            <a:endParaRPr lang="en-US" sz="3600" b="0" i="0" dirty="0">
              <a:solidFill>
                <a:srgbClr val="1F1F1F"/>
              </a:solidFill>
              <a:effectLst/>
              <a:latin typeface="inherit"/>
            </a:endParaRPr>
          </a:p>
          <a:p>
            <a:pPr marL="285750" indent="-285750" algn="l" rtl="0">
              <a:lnSpc>
                <a:spcPts val="2700"/>
              </a:lnSpc>
              <a:buFont typeface="Wingdings" panose="05000000000000000000" pitchFamily="2" charset="2"/>
              <a:buChar char="q"/>
            </a:pPr>
            <a:r>
              <a:rPr lang="az-Latn-AZ" sz="3600" b="0" i="0" dirty="0">
                <a:solidFill>
                  <a:srgbClr val="1F1F1F"/>
                </a:solidFill>
                <a:effectLst/>
                <a:latin typeface="inherit"/>
              </a:rPr>
              <a:t>  </a:t>
            </a:r>
            <a:r>
              <a:rPr lang="en-US" sz="3600" b="0" i="0" dirty="0" err="1">
                <a:solidFill>
                  <a:srgbClr val="1F1F1F"/>
                </a:solidFill>
                <a:effectLst/>
                <a:latin typeface="inherit"/>
              </a:rPr>
              <a:t>Mədədə</a:t>
            </a:r>
            <a:r>
              <a:rPr lang="en-US" sz="36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1F1F1F"/>
                </a:solidFill>
                <a:effectLst/>
                <a:latin typeface="inherit"/>
              </a:rPr>
              <a:t>tez</a:t>
            </a:r>
            <a:r>
              <a:rPr lang="en-US" sz="36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1F1F1F"/>
                </a:solidFill>
                <a:effectLst/>
                <a:latin typeface="inherit"/>
              </a:rPr>
              <a:t>ağrı</a:t>
            </a:r>
            <a:r>
              <a:rPr lang="en-US" sz="36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1F1F1F"/>
                </a:solidFill>
                <a:effectLst/>
                <a:latin typeface="inherit"/>
              </a:rPr>
              <a:t>kəsici</a:t>
            </a:r>
            <a:r>
              <a:rPr lang="en-US" sz="36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az-Latn-AZ" sz="3600" b="0" i="0" dirty="0">
                <a:solidFill>
                  <a:srgbClr val="1F1F1F"/>
                </a:solidFill>
                <a:effectLst/>
                <a:latin typeface="inherit"/>
              </a:rPr>
              <a:t>effekt </a:t>
            </a:r>
            <a:r>
              <a:rPr lang="en-US" sz="3600" b="0" i="0" dirty="0">
                <a:solidFill>
                  <a:srgbClr val="1F1F1F"/>
                </a:solidFill>
                <a:effectLst/>
                <a:latin typeface="inherit"/>
              </a:rPr>
              <a:t>(5-10 </a:t>
            </a:r>
            <a:r>
              <a:rPr lang="en-US" sz="3600" b="0" i="0" dirty="0" err="1">
                <a:solidFill>
                  <a:srgbClr val="1F1F1F"/>
                </a:solidFill>
                <a:effectLst/>
                <a:latin typeface="inherit"/>
              </a:rPr>
              <a:t>dəqiqə</a:t>
            </a:r>
            <a:r>
              <a:rPr lang="en-US" sz="36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1F1F1F"/>
                </a:solidFill>
                <a:effectLst/>
                <a:latin typeface="inherit"/>
              </a:rPr>
              <a:t>ərzində</a:t>
            </a:r>
            <a:r>
              <a:rPr lang="en-US" sz="3600" b="0" i="0" dirty="0">
                <a:solidFill>
                  <a:srgbClr val="1F1F1F"/>
                </a:solidFill>
                <a:effectLst/>
                <a:latin typeface="inherit"/>
              </a:rPr>
              <a:t>)</a:t>
            </a:r>
          </a:p>
          <a:p>
            <a:pPr algn="l" rtl="0">
              <a:lnSpc>
                <a:spcPts val="2700"/>
              </a:lnSpc>
              <a:buNone/>
            </a:pPr>
            <a:endParaRPr lang="en-US" sz="3600" b="0" i="0" dirty="0">
              <a:solidFill>
                <a:srgbClr val="1F1F1F"/>
              </a:solidFill>
              <a:effectLst/>
              <a:latin typeface="inherit"/>
            </a:endParaRPr>
          </a:p>
          <a:p>
            <a:pPr marL="285750" indent="-285750" algn="l" rtl="0">
              <a:lnSpc>
                <a:spcPts val="2700"/>
              </a:lnSpc>
              <a:buFont typeface="Wingdings" panose="05000000000000000000" pitchFamily="2" charset="2"/>
              <a:buChar char="q"/>
            </a:pPr>
            <a:r>
              <a:rPr lang="az-Latn-AZ" sz="3600" b="0" i="0" dirty="0">
                <a:solidFill>
                  <a:srgbClr val="1F1F1F"/>
                </a:solidFill>
                <a:effectLst/>
                <a:latin typeface="inherit"/>
              </a:rPr>
              <a:t>  </a:t>
            </a:r>
            <a:r>
              <a:rPr lang="en-US" sz="3600" b="0" i="0" dirty="0" err="1">
                <a:solidFill>
                  <a:srgbClr val="1F1F1F"/>
                </a:solidFill>
                <a:effectLst/>
                <a:latin typeface="inherit"/>
              </a:rPr>
              <a:t>Mədə</a:t>
            </a:r>
            <a:r>
              <a:rPr lang="en-US" sz="36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1F1F1F"/>
                </a:solidFill>
                <a:effectLst/>
                <a:latin typeface="inherit"/>
              </a:rPr>
              <a:t>xorası</a:t>
            </a:r>
            <a:r>
              <a:rPr lang="en-US" sz="36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1F1F1F"/>
                </a:solidFill>
                <a:effectLst/>
                <a:latin typeface="inherit"/>
              </a:rPr>
              <a:t>üçün</a:t>
            </a:r>
            <a:r>
              <a:rPr lang="en-US" sz="36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1F1F1F"/>
                </a:solidFill>
                <a:effectLst/>
                <a:latin typeface="inherit"/>
              </a:rPr>
              <a:t>istifadə</a:t>
            </a:r>
            <a:r>
              <a:rPr lang="en-US" sz="36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1F1F1F"/>
                </a:solidFill>
                <a:effectLst/>
                <a:latin typeface="inherit"/>
              </a:rPr>
              <a:t>edilə</a:t>
            </a:r>
            <a:r>
              <a:rPr lang="en-US" sz="36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1F1F1F"/>
                </a:solidFill>
                <a:effectLst/>
                <a:latin typeface="inherit"/>
              </a:rPr>
              <a:t>bilər</a:t>
            </a:r>
            <a:endParaRPr lang="en-US" sz="3600" b="0" i="0" dirty="0">
              <a:solidFill>
                <a:srgbClr val="1F1F1F"/>
              </a:solidFill>
              <a:effectLst/>
              <a:latin typeface="inherit"/>
            </a:endParaRPr>
          </a:p>
          <a:p>
            <a:pPr algn="l" rtl="0">
              <a:lnSpc>
                <a:spcPts val="2700"/>
              </a:lnSpc>
              <a:buNone/>
            </a:pPr>
            <a:r>
              <a:rPr lang="az-Latn-AZ" sz="36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endParaRPr lang="en-US" sz="3600" b="0" i="0" dirty="0">
              <a:solidFill>
                <a:srgbClr val="1F1F1F"/>
              </a:solidFill>
              <a:effectLst/>
              <a:latin typeface="inherit"/>
            </a:endParaRPr>
          </a:p>
          <a:p>
            <a:pPr marL="285750" indent="-285750" algn="l" rtl="0">
              <a:lnSpc>
                <a:spcPts val="2700"/>
              </a:lnSpc>
              <a:buFont typeface="Wingdings" panose="05000000000000000000" pitchFamily="2" charset="2"/>
              <a:buChar char="q"/>
            </a:pPr>
            <a:r>
              <a:rPr lang="az-Latn-AZ" sz="3600" b="0" i="0" dirty="0">
                <a:solidFill>
                  <a:srgbClr val="1F1F1F"/>
                </a:solidFill>
                <a:effectLst/>
                <a:latin typeface="inherit"/>
              </a:rPr>
              <a:t>  </a:t>
            </a:r>
            <a:r>
              <a:rPr lang="en-US" sz="3600" b="0" i="0" dirty="0" err="1">
                <a:solidFill>
                  <a:srgbClr val="1F1F1F"/>
                </a:solidFill>
                <a:effectLst/>
                <a:latin typeface="inherit"/>
              </a:rPr>
              <a:t>Simptomatik</a:t>
            </a:r>
            <a:r>
              <a:rPr lang="en-US" sz="36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1F1F1F"/>
                </a:solidFill>
                <a:effectLst/>
                <a:latin typeface="inherit"/>
              </a:rPr>
              <a:t>terapiya</a:t>
            </a:r>
            <a:r>
              <a:rPr lang="en-US" sz="36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1F1F1F"/>
                </a:solidFill>
                <a:effectLst/>
                <a:latin typeface="inherit"/>
              </a:rPr>
              <a:t>üçün</a:t>
            </a:r>
            <a:r>
              <a:rPr lang="en-US" sz="3600" b="0" i="0" dirty="0"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lang="en-US" sz="3600" b="0" i="0" dirty="0" err="1">
                <a:solidFill>
                  <a:srgbClr val="1F1F1F"/>
                </a:solidFill>
                <a:effectLst/>
                <a:latin typeface="inherit"/>
              </a:rPr>
              <a:t>əlverişlidir</a:t>
            </a:r>
            <a:endParaRPr lang="en-US" sz="3600" b="0" i="0" dirty="0">
              <a:solidFill>
                <a:srgbClr val="1F1F1F"/>
              </a:solidFill>
              <a:effectLst/>
              <a:latin typeface="inheri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50B2F6-397B-C152-59F7-5CD854FA9CA9}"/>
              </a:ext>
            </a:extLst>
          </p:cNvPr>
          <p:cNvSpPr txBox="1"/>
          <p:nvPr/>
        </p:nvSpPr>
        <p:spPr>
          <a:xfrm>
            <a:off x="4004733" y="560401"/>
            <a:ext cx="24045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Latn-AZ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Oksetazain</a:t>
            </a:r>
            <a:endParaRPr lang="en-US" sz="3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375830D-F957-70BE-9B9E-5BB5913764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5029200"/>
            <a:ext cx="1828800" cy="18288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94B21D3-FFA1-79EB-3D88-E9BDB08B6EC5}"/>
              </a:ext>
            </a:extLst>
          </p:cNvPr>
          <p:cNvSpPr txBox="1"/>
          <p:nvPr/>
        </p:nvSpPr>
        <p:spPr>
          <a:xfrm>
            <a:off x="1888067" y="4201757"/>
            <a:ext cx="6096000" cy="10452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az-Cyrl-A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İstifadəsinə göstərişlər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az-Cyrl-A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Kəskin xroniki ağrı, qastrit, onikibarmaq bağırsaq</a:t>
            </a:r>
            <a:r>
              <a:rPr lang="az-Latn-A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ın</a:t>
            </a:r>
            <a:r>
              <a:rPr lang="az-Cyrl-A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xorası, </a:t>
            </a:r>
            <a:r>
              <a:rPr lang="az-Latn-A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</a:t>
            </a:r>
            <a:r>
              <a:rPr lang="az-Cyrl-A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zofagit və radioterapiya zamanı dispepsiya</a:t>
            </a:r>
            <a:r>
              <a:rPr lang="az-Latn-A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nın </a:t>
            </a:r>
            <a:r>
              <a:rPr lang="az-Cyrl-A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mədə ağrısı</a:t>
            </a:r>
            <a:r>
              <a:rPr lang="az-Latn-A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45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375830D-F957-70BE-9B9E-5BB5913764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704" y="3219704"/>
            <a:ext cx="3638296" cy="363829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94B21D3-FFA1-79EB-3D88-E9BDB08B6EC5}"/>
              </a:ext>
            </a:extLst>
          </p:cNvPr>
          <p:cNvSpPr txBox="1"/>
          <p:nvPr/>
        </p:nvSpPr>
        <p:spPr>
          <a:xfrm>
            <a:off x="613326" y="302011"/>
            <a:ext cx="6096000" cy="3676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az-Cyrl-AZ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İstifadəsinə göstərişlər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z-Cyrl-A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Kəskin xroniki ağrı,</a:t>
            </a:r>
            <a:endParaRPr lang="az-Latn-AZ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z-Latn-A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</a:t>
            </a:r>
            <a:r>
              <a:rPr lang="az-Cyrl-A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astrit, </a:t>
            </a:r>
            <a:endParaRPr lang="az-Latn-AZ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z-Latn-A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az-Cyrl-A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nikibarmaq bağırsaq</a:t>
            </a:r>
            <a:r>
              <a:rPr lang="az-Latn-A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ın</a:t>
            </a:r>
            <a:r>
              <a:rPr lang="az-Cyrl-A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xorası,</a:t>
            </a:r>
            <a:endParaRPr lang="az-Latn-AZ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z-Cyrl-A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az-Latn-A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</a:t>
            </a:r>
            <a:r>
              <a:rPr lang="az-Cyrl-A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zofagit </a:t>
            </a:r>
            <a:endParaRPr lang="az-Latn-AZ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z-Latn-A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</a:t>
            </a:r>
            <a:r>
              <a:rPr lang="az-Cyrl-A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adioterapiya zamanı dispepsiya</a:t>
            </a:r>
            <a:r>
              <a:rPr lang="az-Latn-A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nın </a:t>
            </a:r>
            <a:r>
              <a:rPr lang="az-Cyrl-A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mədə ağrısı</a:t>
            </a:r>
            <a:r>
              <a:rPr lang="az-Latn-A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F4FA69-D8F8-6B1F-CCA7-03098610150F}"/>
              </a:ext>
            </a:extLst>
          </p:cNvPr>
          <p:cNvSpPr txBox="1"/>
          <p:nvPr/>
        </p:nvSpPr>
        <p:spPr>
          <a:xfrm>
            <a:off x="1405466" y="4536424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Latn-A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Dozalanma və i</a:t>
            </a:r>
            <a:r>
              <a:rPr lang="az-Cyrl-A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stifadə</a:t>
            </a:r>
            <a:r>
              <a:rPr lang="az-Latn-A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qaydası</a:t>
            </a:r>
          </a:p>
          <a:p>
            <a:endParaRPr lang="az-Latn-AZ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az-Latn-A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½ -1 paket (1paket: 10ml), gündə 4 dəfə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az-Latn-A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İstifadə etməzdən əvvəl çalxalayın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405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</TotalTime>
  <Words>616</Words>
  <Application>Microsoft Office PowerPoint</Application>
  <PresentationFormat>Widescreen</PresentationFormat>
  <Paragraphs>121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Aptos Display</vt:lpstr>
      <vt:lpstr>Arial</vt:lpstr>
      <vt:lpstr>Calibri</vt:lpstr>
      <vt:lpstr>Calibri Light</vt:lpstr>
      <vt:lpstr>inherit</vt:lpstr>
      <vt:lpstr>Times New Roman</vt:lpstr>
      <vt:lpstr>Wingdings</vt:lpstr>
      <vt:lpstr>Office Theme</vt:lpstr>
      <vt:lpstr>MALOGEL</vt:lpstr>
      <vt:lpstr>MALOGEL</vt:lpstr>
      <vt:lpstr>MALOGEL tərkibindəki: Alüminium hidroksid</vt:lpstr>
      <vt:lpstr>MALOGEL tərkibindəki: Maqnezium hidroksid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MALOGEL- üstünlüklər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HUAWEI</dc:creator>
  <cp:lastModifiedBy>Niymat Khalilov</cp:lastModifiedBy>
  <cp:revision>73</cp:revision>
  <dcterms:created xsi:type="dcterms:W3CDTF">2025-06-30T05:19:43Z</dcterms:created>
  <dcterms:modified xsi:type="dcterms:W3CDTF">2026-02-03T10:43:53Z</dcterms:modified>
</cp:coreProperties>
</file>