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8" r:id="rId5"/>
    <p:sldId id="268" r:id="rId6"/>
    <p:sldId id="269" r:id="rId7"/>
    <p:sldId id="271" r:id="rId8"/>
    <p:sldId id="260" r:id="rId9"/>
    <p:sldId id="261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92" autoAdjust="0"/>
  </p:normalViewPr>
  <p:slideViewPr>
    <p:cSldViewPr>
      <p:cViewPr>
        <p:scale>
          <a:sx n="78" d="100"/>
          <a:sy n="78" d="100"/>
        </p:scale>
        <p:origin x="1872" y="81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05-May-26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05-May-26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05-May-26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05-May-26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05-May-26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05-May-26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05-May-26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05-May-26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05-May-26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05-May-26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05-May-26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05-May-26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05-May-26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05-May-26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980BF9-B761-1E5E-3FC7-2BABDA393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2" y="0"/>
            <a:ext cx="10287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TEASTOM</a:t>
            </a:r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 ÇAY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F2A0EA-89F1-F2EF-476D-CC6A9FBA0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2" y="120770"/>
            <a:ext cx="915670" cy="9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TƏRKİBİ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F09E77C-6568-982F-4884-408A03FE6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12" y="1878965"/>
            <a:ext cx="4875530" cy="4572000"/>
          </a:xfrm>
        </p:spPr>
        <p:txBody>
          <a:bodyPr/>
          <a:lstStyle/>
          <a:p>
            <a:r>
              <a:rPr lang="az-Latn-AZ" dirty="0"/>
              <a:t>Cökə çiçəyi</a:t>
            </a:r>
            <a:endParaRPr lang="en-US" dirty="0"/>
          </a:p>
          <a:p>
            <a:r>
              <a:rPr lang="az-Latn-AZ" dirty="0"/>
              <a:t>Zəyərək toxumu</a:t>
            </a:r>
            <a:endParaRPr lang="en-US" dirty="0"/>
          </a:p>
          <a:p>
            <a:r>
              <a:rPr lang="az-Latn-AZ" dirty="0"/>
              <a:t>Biyan kökü</a:t>
            </a:r>
          </a:p>
          <a:p>
            <a:r>
              <a:rPr lang="az-Latn-AZ" dirty="0"/>
              <a:t>İstiotlu nanə yarpağı</a:t>
            </a:r>
          </a:p>
          <a:p>
            <a:r>
              <a:rPr lang="az-Latn-AZ" dirty="0"/>
              <a:t>Razyana meyvəsi</a:t>
            </a:r>
          </a:p>
          <a:p>
            <a:r>
              <a:rPr lang="az-Latn-AZ" dirty="0"/>
              <a:t>Kəcəvər kökü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8A4BE6-6339-161E-3A3D-070EFFE15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r="11729"/>
          <a:stretch>
            <a:fillRect/>
          </a:stretch>
        </p:blipFill>
        <p:spPr>
          <a:xfrm>
            <a:off x="5484812" y="990600"/>
            <a:ext cx="5755455" cy="41148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67242-79AF-46B9-D049-7CF426525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10" y="5558402"/>
            <a:ext cx="1114405" cy="11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253ED-7336-0C1B-3E11-194493861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r="15835" b="13178"/>
          <a:stretch>
            <a:fillRect/>
          </a:stretch>
        </p:blipFill>
        <p:spPr>
          <a:xfrm>
            <a:off x="7847012" y="228600"/>
            <a:ext cx="4267201" cy="5188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58986"/>
            <a:ext cx="9751060" cy="12954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FARMAKOLOJ</a:t>
            </a:r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 TƏSİRİ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8012" y="1600200"/>
            <a:ext cx="7924800" cy="45720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Mədənin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selikli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qişasına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bürüyücü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təsir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Antasid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təsiri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sayəsində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qıcqırmanı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qaldırır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Spazmolitik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iltihab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əleyhinə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təsir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ağrını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azaldır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Mədənin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selikli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qişasında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mikrosirkulyasiya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regenerasiyanı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sürətləndirir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Eroziya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xoraların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sağalmasını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tezləşdirir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İştahanı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həzmi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yaxşılaşdırır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əleyhinə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təsir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qəbizliyi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qaldırır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60EE7-E2D7-3820-76B2-83C774B3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2" y="120770"/>
            <a:ext cx="915670" cy="9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İSTİFADƏSİNƏ GÖSTƏRİŞ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2" y="1981200"/>
            <a:ext cx="4229100" cy="4572000"/>
          </a:xfrm>
        </p:spPr>
        <p:txBody>
          <a:bodyPr/>
          <a:lstStyle/>
          <a:p>
            <a:r>
              <a:rPr lang="en-US" dirty="0" err="1"/>
              <a:t>Hiperasid</a:t>
            </a:r>
            <a:r>
              <a:rPr lang="en-US" dirty="0"/>
              <a:t> </a:t>
            </a:r>
            <a:r>
              <a:rPr lang="en-US" dirty="0" err="1"/>
              <a:t>qastrit</a:t>
            </a:r>
            <a:endParaRPr lang="en-US" dirty="0"/>
          </a:p>
          <a:p>
            <a:r>
              <a:rPr lang="en-US" dirty="0" err="1"/>
              <a:t>Mədənin</a:t>
            </a:r>
            <a:r>
              <a:rPr lang="en-US" dirty="0"/>
              <a:t> </a:t>
            </a:r>
            <a:r>
              <a:rPr lang="en-US" dirty="0" err="1"/>
              <a:t>xora</a:t>
            </a:r>
            <a:r>
              <a:rPr lang="en-US" dirty="0"/>
              <a:t> </a:t>
            </a:r>
            <a:r>
              <a:rPr lang="en-US" dirty="0" err="1"/>
              <a:t>xəstəliyi</a:t>
            </a:r>
            <a:endParaRPr lang="en-US" dirty="0"/>
          </a:p>
          <a:p>
            <a:r>
              <a:rPr lang="az-Latn-AZ" dirty="0"/>
              <a:t>Oniki</a:t>
            </a:r>
            <a:r>
              <a:rPr lang="en-US" dirty="0" err="1"/>
              <a:t>barmaq</a:t>
            </a:r>
            <a:r>
              <a:rPr lang="en-US" dirty="0"/>
              <a:t> </a:t>
            </a:r>
            <a:r>
              <a:rPr lang="en-US" dirty="0" err="1"/>
              <a:t>bağırsağın</a:t>
            </a:r>
            <a:r>
              <a:rPr lang="en-US" dirty="0"/>
              <a:t> </a:t>
            </a:r>
            <a:r>
              <a:rPr lang="en-US" dirty="0" err="1"/>
              <a:t>xora</a:t>
            </a:r>
            <a:r>
              <a:rPr lang="en-US" dirty="0"/>
              <a:t> </a:t>
            </a:r>
            <a:r>
              <a:rPr lang="en-US" dirty="0" err="1"/>
              <a:t>xəstəliyi</a:t>
            </a:r>
            <a:endParaRPr lang="en-US" dirty="0"/>
          </a:p>
          <a:p>
            <a:r>
              <a:rPr lang="en-US" dirty="0" err="1"/>
              <a:t>Reflüks-ezofagit</a:t>
            </a:r>
            <a:endParaRPr lang="en-US" dirty="0"/>
          </a:p>
          <a:p>
            <a:r>
              <a:rPr lang="en-US" dirty="0" err="1"/>
              <a:t>Mədə</a:t>
            </a:r>
            <a:r>
              <a:rPr lang="en-US" dirty="0"/>
              <a:t> </a:t>
            </a:r>
            <a:r>
              <a:rPr lang="en-US" dirty="0" err="1"/>
              <a:t>katarı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6E077-6333-4C56-8BC9-25ADA27C6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2" y="120770"/>
            <a:ext cx="915670" cy="9426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3F1ACE-E406-5ACE-F059-2B36BD71D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-457200"/>
            <a:ext cx="11658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İSTİFADƏ QAYDASI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FCD4B-076A-46FA-57E5-DF021F977E5F}"/>
              </a:ext>
            </a:extLst>
          </p:cNvPr>
          <p:cNvSpPr txBox="1"/>
          <p:nvPr/>
        </p:nvSpPr>
        <p:spPr>
          <a:xfrm>
            <a:off x="1465208" y="2032424"/>
            <a:ext cx="4267200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buNone/>
            </a:pP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filtr-bağlama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100 ml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qaynar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suda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dəmlənir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soyuduqdan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sonra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gündə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dəfə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hər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dəfə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100 ml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yeməkdən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dəqiqə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əvvəl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ıliq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şəkildə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qəbul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edilir</a:t>
            </a:r>
            <a:r>
              <a:rPr lang="en-US" sz="24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3200" kern="15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D505D-6413-317C-A77A-15F36BCCE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2" y="120770"/>
            <a:ext cx="915670" cy="942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7E761-CC1D-BF30-DD12-3E98B73C1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4"/>
          <a:stretch>
            <a:fillRect/>
          </a:stretch>
        </p:blipFill>
        <p:spPr>
          <a:xfrm>
            <a:off x="5752532" y="457200"/>
            <a:ext cx="5217409" cy="49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76200"/>
            <a:ext cx="10742929" cy="1295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az-Latn-A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FİNCAN TEASTOMİN = BƏDƏNDƏ 3 MƏRHƏLƏ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4C5C1C-C380-EB99-5D77-C2C349B27933}"/>
              </a:ext>
            </a:extLst>
          </p:cNvPr>
          <p:cNvSpPr/>
          <p:nvPr/>
        </p:nvSpPr>
        <p:spPr>
          <a:xfrm>
            <a:off x="436174" y="2209799"/>
            <a:ext cx="3429000" cy="2819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4E2349-9C42-F76B-A2E1-CEEE4FA82F4D}"/>
              </a:ext>
            </a:extLst>
          </p:cNvPr>
          <p:cNvSpPr/>
          <p:nvPr/>
        </p:nvSpPr>
        <p:spPr>
          <a:xfrm>
            <a:off x="4483857" y="2209799"/>
            <a:ext cx="3429000" cy="2819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9477A8-5357-A46D-7154-1D7E5C771E3E}"/>
              </a:ext>
            </a:extLst>
          </p:cNvPr>
          <p:cNvSpPr/>
          <p:nvPr/>
        </p:nvSpPr>
        <p:spPr>
          <a:xfrm>
            <a:off x="8531541" y="2217007"/>
            <a:ext cx="3429000" cy="2819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AA472-1BB5-9A33-E92F-DB5560A2B115}"/>
              </a:ext>
            </a:extLst>
          </p:cNvPr>
          <p:cNvSpPr txBox="1"/>
          <p:nvPr/>
        </p:nvSpPr>
        <p:spPr>
          <a:xfrm>
            <a:off x="838456" y="3211209"/>
            <a:ext cx="262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Rahatlama başlayır </a:t>
            </a:r>
          </a:p>
          <a:p>
            <a:pPr algn="ctr"/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spazm azalır 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6FEBE-E7B1-13CE-25EE-3456986ADC27}"/>
              </a:ext>
            </a:extLst>
          </p:cNvPr>
          <p:cNvSpPr txBox="1"/>
          <p:nvPr/>
        </p:nvSpPr>
        <p:spPr>
          <a:xfrm>
            <a:off x="5128994" y="3209661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Həzm aktivləşir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8C5E3-0430-AC41-CB2C-21258AA3BBD1}"/>
              </a:ext>
            </a:extLst>
          </p:cNvPr>
          <p:cNvSpPr txBox="1"/>
          <p:nvPr/>
        </p:nvSpPr>
        <p:spPr>
          <a:xfrm>
            <a:off x="9171569" y="3157834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Yüngüllük hissi </a:t>
            </a:r>
          </a:p>
          <a:p>
            <a:pPr algn="ctr"/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yaranır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A372076-E716-E3DF-65CF-61B76FBAB3DC}"/>
              </a:ext>
            </a:extLst>
          </p:cNvPr>
          <p:cNvSpPr/>
          <p:nvPr/>
        </p:nvSpPr>
        <p:spPr>
          <a:xfrm>
            <a:off x="3980347" y="3504168"/>
            <a:ext cx="388337" cy="2306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8AB3A71-7824-88BE-03EA-8D45B619F8F1}"/>
              </a:ext>
            </a:extLst>
          </p:cNvPr>
          <p:cNvSpPr/>
          <p:nvPr/>
        </p:nvSpPr>
        <p:spPr>
          <a:xfrm>
            <a:off x="8048005" y="3511376"/>
            <a:ext cx="388337" cy="2306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56BD1-92D2-7EEC-08B5-F7DDAF93DDF9}"/>
              </a:ext>
            </a:extLst>
          </p:cNvPr>
          <p:cNvSpPr txBox="1"/>
          <p:nvPr/>
        </p:nvSpPr>
        <p:spPr>
          <a:xfrm>
            <a:off x="1968573" y="25305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00FB44-5DE1-574C-8183-248037A1054A}"/>
              </a:ext>
            </a:extLst>
          </p:cNvPr>
          <p:cNvSpPr txBox="1"/>
          <p:nvPr/>
        </p:nvSpPr>
        <p:spPr>
          <a:xfrm>
            <a:off x="6053926" y="25289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F70BCA-E284-EFE9-23CC-7EE9B5524A78}"/>
              </a:ext>
            </a:extLst>
          </p:cNvPr>
          <p:cNvSpPr txBox="1"/>
          <p:nvPr/>
        </p:nvSpPr>
        <p:spPr>
          <a:xfrm>
            <a:off x="10098906" y="25289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7FFFA2-593C-148C-5BA0-2C9BCFD76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71" y="5638800"/>
            <a:ext cx="915670" cy="9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52</TotalTime>
  <Words>141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Constantia</vt:lpstr>
      <vt:lpstr>Times New Roman</vt:lpstr>
      <vt:lpstr>Cooking 16x9</vt:lpstr>
      <vt:lpstr>TEASTOMİN ÇAY</vt:lpstr>
      <vt:lpstr>TƏRKİBİ:</vt:lpstr>
      <vt:lpstr>FARMAKOLOJİ TƏSİRİ</vt:lpstr>
      <vt:lpstr>İSTİFADƏSİNƏ GÖSTƏRİŞ:</vt:lpstr>
      <vt:lpstr>İSTİFADƏ QAYDASI:</vt:lpstr>
      <vt:lpstr>“1 FİNCAN TEASTOMİN = BƏDƏNDƏ 3 MƏRHƏLƏ”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 SMM</dc:creator>
  <cp:lastModifiedBy>office SMM</cp:lastModifiedBy>
  <cp:revision>1</cp:revision>
  <dcterms:created xsi:type="dcterms:W3CDTF">2026-05-05T10:07:48Z</dcterms:created>
  <dcterms:modified xsi:type="dcterms:W3CDTF">2026-05-05T11:00:45Z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