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688" r:id="rId2"/>
    <p:sldId id="689" r:id="rId3"/>
    <p:sldId id="687" r:id="rId4"/>
    <p:sldId id="693" r:id="rId5"/>
    <p:sldId id="694" r:id="rId6"/>
    <p:sldId id="695" r:id="rId7"/>
    <p:sldId id="692" r:id="rId8"/>
    <p:sldId id="690" r:id="rId9"/>
    <p:sldId id="691" r:id="rId10"/>
    <p:sldId id="268" r:id="rId11"/>
  </p:sldIdLst>
  <p:sldSz cx="12192000" cy="6858000"/>
  <p:notesSz cx="6858000" cy="9144000"/>
  <p:defaultTextStyle>
    <a:defPPr>
      <a:defRPr lang="ru-B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Бобрик Екатерина Васильевна" initials="БЕВ" lastIdx="4" clrIdx="0">
    <p:extLst>
      <p:ext uri="{19B8F6BF-5375-455C-9EA6-DF929625EA0E}">
        <p15:presenceInfo xmlns:p15="http://schemas.microsoft.com/office/powerpoint/2012/main" userId="S-1-5-21-3945615241-3537347583-404461358-741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66"/>
    <a:srgbClr val="CC00CC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84" autoAdjust="0"/>
    <p:restoredTop sz="94072" autoAdjust="0"/>
  </p:normalViewPr>
  <p:slideViewPr>
    <p:cSldViewPr snapToGrid="0">
      <p:cViewPr varScale="1">
        <p:scale>
          <a:sx n="92" d="100"/>
          <a:sy n="92" d="100"/>
        </p:scale>
        <p:origin x="562" y="77"/>
      </p:cViewPr>
      <p:guideLst/>
    </p:cSldViewPr>
  </p:slideViewPr>
  <p:outlineViewPr>
    <p:cViewPr>
      <p:scale>
        <a:sx n="33" d="100"/>
        <a:sy n="33" d="100"/>
      </p:scale>
      <p:origin x="0" y="-11784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BY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5D3039-6DB8-434A-B6E6-CFF264C5EC85}" type="datetimeFigureOut">
              <a:rPr lang="ru-BY" smtClean="0"/>
              <a:t>12/29/2025</a:t>
            </a:fld>
            <a:endParaRPr lang="ru-BY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BY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BY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06806B-B385-4F80-AE80-FCAB48FA2ABB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3047239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z-Latn-AZ" b="1" dirty="0"/>
              <a:t>LEVOMENTOL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az-Latn-AZ" b="0" dirty="0"/>
              <a:t>Spazmolitik təsir göstərir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az-Latn-AZ" b="0" dirty="0"/>
              <a:t>Bronxial vəzilərin sekresiyasına yumşaq stimullaşdərəcı təsir edir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az-Latn-AZ" b="0" dirty="0"/>
              <a:t>Tənəffüs yollarının selikli təbəqəsinin qıcıqlanmasını azaldır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06806B-B385-4F80-AE80-FCAB48FA2ABB}" type="slidenum">
              <a:rPr lang="ru-BY" smtClean="0"/>
              <a:t>2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19749721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Сальбутамол</a:t>
            </a:r>
            <a:r>
              <a:rPr lang="ru-RU" sz="1200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 – β</a:t>
            </a:r>
            <a:r>
              <a:rPr lang="ru-RU" sz="1200" baseline="-25000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2</a:t>
            </a:r>
            <a:r>
              <a:rPr lang="ru-RU" sz="1200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-селективный агонист адренорецепторов, который обладает выраженным бронхолитическим действием: вызывает быструю и значительную бронходилатацию за счет уменьшения бронхиального тонуса как в больших, так и в малых дыхательных путях, и эффективно ингибирует индуцированный гистамином бронхоспазм.</a:t>
            </a:r>
            <a:r>
              <a:rPr lang="az-Latn-AZ" sz="1200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 </a:t>
            </a:r>
          </a:p>
          <a:p>
            <a:endParaRPr lang="az-Latn-AZ" sz="1200" dirty="0">
              <a:solidFill>
                <a:srgbClr val="002060"/>
              </a:solidFill>
              <a:effectLst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200" b="1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Сальбутамол</a:t>
            </a:r>
            <a:r>
              <a:rPr lang="ru-RU" sz="120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стимулирует секрецию слизи и мукоцилиарный транспорт. Сальбутамол </a:t>
            </a:r>
            <a:r>
              <a:rPr lang="ru-RU" sz="12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при хроническом бронхите увеличивает мукоцилиарный клиренс на 36%.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200" b="1" dirty="0">
                <a:solidFill>
                  <a:srgbClr val="002060"/>
                </a:solidFill>
              </a:rPr>
              <a:t>Сальбутамол</a:t>
            </a:r>
            <a:r>
              <a:rPr lang="ru-RU" sz="1200" dirty="0">
                <a:solidFill>
                  <a:srgbClr val="002060"/>
                </a:solidFill>
              </a:rPr>
              <a:t> ингибирует высвобождение медиаторов воспаления из тучных клеток</a:t>
            </a:r>
            <a:r>
              <a:rPr lang="ru-RU" sz="1200" dirty="0"/>
              <a:t>.</a:t>
            </a:r>
            <a:endParaRPr lang="ru-BY" sz="1200" dirty="0">
              <a:solidFill>
                <a:srgbClr val="00206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06806B-B385-4F80-AE80-FCAB48FA2ABB}" type="slidenum">
              <a:rPr lang="ru-BY" smtClean="0"/>
              <a:t>3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26224206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1200" b="1" dirty="0">
                <a:solidFill>
                  <a:srgbClr val="002060"/>
                </a:solidFill>
              </a:rPr>
              <a:t>Бромгексин гидрохлорид </a:t>
            </a:r>
            <a:r>
              <a:rPr lang="ru-RU" sz="1200" dirty="0">
                <a:solidFill>
                  <a:srgbClr val="002060"/>
                </a:solidFill>
              </a:rPr>
              <a:t>с его активным метаболитом амброксолом по своему фармакологическому действию является муколитическим препаратом с выраженным отхаркивающим действием. Он разжижает мокроту за счет стимуляции серозных клеток желез слизистой оболочки бронхов, нормализируя соотношение серозного и слизистого компонентов мокроты, стимулирует выработку ферментов, расщепляющих связи между мукополисахаридами мокроты, образование сурфактанта, что также нормализует реологические показатели мокроты, уменьшая ее вязкость и адгезивные свойства. Непосредственно усиливает движение ресничек и препятствует их слипанию, способствуя эвакуации мокроты. </a:t>
            </a:r>
          </a:p>
          <a:p>
            <a:pPr marL="0" indent="0">
              <a:buNone/>
            </a:pPr>
            <a:r>
              <a:rPr lang="ru-RU" sz="1200" b="1" dirty="0">
                <a:solidFill>
                  <a:srgbClr val="002060"/>
                </a:solidFill>
              </a:rPr>
              <a:t>Бромгексин гидрохлорид </a:t>
            </a:r>
            <a:r>
              <a:rPr lang="ru-RU" sz="1200" dirty="0">
                <a:solidFill>
                  <a:srgbClr val="002060"/>
                </a:solidFill>
              </a:rPr>
              <a:t>также оказывает незначительное противокашлевое действие, что имеет большое значение в лечении целого ряда патологий, где нежелательно стимулировать кашлевой рефлекс.</a:t>
            </a:r>
          </a:p>
          <a:p>
            <a:pPr marL="0" indent="0">
              <a:buNone/>
            </a:pPr>
            <a:r>
              <a:rPr lang="ru-RU" sz="1200" dirty="0">
                <a:solidFill>
                  <a:srgbClr val="002060"/>
                </a:solidFill>
              </a:rPr>
              <a:t>Важно подчеркнуть, что активный метаболит амброксол стимулирует деятельность секреторных клеток слизистых оболочек бронхов, продуцирующих сурфактант.</a:t>
            </a:r>
            <a:endParaRPr lang="ru-BY" sz="1200" dirty="0">
              <a:solidFill>
                <a:srgbClr val="00206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06806B-B385-4F80-AE80-FCAB48FA2ABB}" type="slidenum">
              <a:rPr lang="ru-BY" smtClean="0"/>
              <a:t>4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10422436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1200" b="1" dirty="0">
                <a:solidFill>
                  <a:srgbClr val="002060"/>
                </a:solidFill>
              </a:rPr>
              <a:t>Гвайфенезин</a:t>
            </a:r>
            <a:r>
              <a:rPr lang="ru-RU" sz="1200" dirty="0">
                <a:solidFill>
                  <a:srgbClr val="002060"/>
                </a:solidFill>
              </a:rPr>
              <a:t> – муколитическое средство, которое не только усиливает секрецию бронхиальных желез, но и ослабляет поверхностное натяжение и прилипание мокроты к слизистой бронхов, уменьшает ее адгезивность за счет деполимеризации кислых мукополисахаридов слизи. </a:t>
            </a:r>
          </a:p>
          <a:p>
            <a:pPr marL="0" indent="0">
              <a:buNone/>
            </a:pPr>
            <a:r>
              <a:rPr lang="ru-RU" sz="1200" b="1" dirty="0">
                <a:solidFill>
                  <a:srgbClr val="002060"/>
                </a:solidFill>
              </a:rPr>
              <a:t>Гвайфенезин</a:t>
            </a:r>
            <a:r>
              <a:rPr lang="ru-RU" sz="1200" dirty="0">
                <a:solidFill>
                  <a:srgbClr val="002060"/>
                </a:solidFill>
              </a:rPr>
              <a:t> повышает активность мерцательного эпителия и перистальтических движений бронхиол, способствуя продвижению мокроты по дыхательным путям и ее выведению. В результате чего увеличивается объем выделяемой мокроты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06806B-B385-4F80-AE80-FCAB48FA2ABB}" type="slidenum">
              <a:rPr lang="ru-BY" smtClean="0"/>
              <a:t>5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9519424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>
                <a:solidFill>
                  <a:srgbClr val="002060"/>
                </a:solidFill>
              </a:rPr>
              <a:t>Левоментол</a:t>
            </a:r>
            <a:r>
              <a:rPr lang="ru-RU" sz="1200" dirty="0">
                <a:solidFill>
                  <a:srgbClr val="002060"/>
                </a:solidFill>
              </a:rPr>
              <a:t> оказывает спазмолитическое действие, мягко стимулирует секрецию бронхиальных желез, обладает слабыми антисептическими свойствами. Оказывает успокаивающее действие и уменьшает раздражение слизистой оболочки дыхательных путей. Обладает слабыми местноанастезирующими свойствами.</a:t>
            </a:r>
            <a:endParaRPr lang="ru-BY" sz="1200" dirty="0">
              <a:solidFill>
                <a:srgbClr val="00206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06806B-B385-4F80-AE80-FCAB48FA2ABB}" type="slidenum">
              <a:rPr lang="ru-BY" smtClean="0"/>
              <a:t>6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28208518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BY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06806B-B385-4F80-AE80-FCAB48FA2ABB}" type="slidenum">
              <a:rPr lang="ru-BY" smtClean="0"/>
              <a:t>7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213216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BY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06806B-B385-4F80-AE80-FCAB48FA2ABB}" type="slidenum">
              <a:rPr lang="ru-BY" smtClean="0"/>
              <a:t>8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829622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356E64-6DC6-48A6-BC21-9AE70544A5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60E5CD3-5E33-46D3-B714-2A04E487D2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BY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883C27-DA75-4293-865D-5DBE04F3A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F12E3-F119-41A4-B672-2B86EAA4560B}" type="datetimeFigureOut">
              <a:rPr lang="ru-BY" smtClean="0"/>
              <a:t>12/29/2025</a:t>
            </a:fld>
            <a:endParaRPr lang="ru-BY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4860D6-C9F2-430A-AA0A-11BEA56C1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474338-E536-4DFB-90F7-25B461999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6F737-A98C-4261-AF16-A27F1D639578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716506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A53B90-89A1-4A52-ADA5-2C1C63061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DFC5317-FFF7-4BF0-97ED-4220E2CDAB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7BA2109-8C4D-43CC-AB3A-30F4F18F9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F12E3-F119-41A4-B672-2B86EAA4560B}" type="datetimeFigureOut">
              <a:rPr lang="ru-BY" smtClean="0"/>
              <a:t>12/29/2025</a:t>
            </a:fld>
            <a:endParaRPr lang="ru-BY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432F621-659B-42BE-B776-61A75A15A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61BAF3-972E-4628-8CB1-B8A239E22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6F737-A98C-4261-AF16-A27F1D639578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3842312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BE83D3F-D2D6-43DD-AD27-85775D2E6E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FFD41B8-3204-4BCB-A2F6-C0FFD6287F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2562BDA-AFED-4080-8484-ACE159392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F12E3-F119-41A4-B672-2B86EAA4560B}" type="datetimeFigureOut">
              <a:rPr lang="ru-BY" smtClean="0"/>
              <a:t>12/29/2025</a:t>
            </a:fld>
            <a:endParaRPr lang="ru-BY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422392E-0D0E-4C8B-9CCC-888174C19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AF5111-5C25-413D-908B-3C04DFBF8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6F737-A98C-4261-AF16-A27F1D639578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4220650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169B02-12CC-4E52-87C5-E64AD1D5A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CBC8290-2FBB-4A7A-9AD9-3D1376E881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EFB402-9C92-4CC6-AF87-D2B8E3725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F12E3-F119-41A4-B672-2B86EAA4560B}" type="datetimeFigureOut">
              <a:rPr lang="ru-BY" smtClean="0"/>
              <a:t>12/29/2025</a:t>
            </a:fld>
            <a:endParaRPr lang="ru-BY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B4DCB1C-AA10-4756-8840-E90036C27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E94DE3-BC1E-43B6-86C4-8215890F4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6F737-A98C-4261-AF16-A27F1D639578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2271074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3C5ABA-2B2A-4A04-B7CB-F4E7F2EE4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49440B8-14E3-4C7F-8378-693FD33E37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F0774AE-4CA0-41E7-9E34-73C145C0E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F12E3-F119-41A4-B672-2B86EAA4560B}" type="datetimeFigureOut">
              <a:rPr lang="ru-BY" smtClean="0"/>
              <a:t>12/29/2025</a:t>
            </a:fld>
            <a:endParaRPr lang="ru-BY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9B3017F-8CE4-464E-9272-CAC373293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D60B2B-F276-4338-834C-9D3778E71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6F737-A98C-4261-AF16-A27F1D639578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3195272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00B1D1-D6B6-469B-AD06-5DA3D8A20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7DCACD6-87BD-42C1-A979-A9A26765EA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9A605DF-F284-4060-A4E9-9C36A09B2B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4229E8C-5BFC-4618-BB3A-151FD7D2A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F12E3-F119-41A4-B672-2B86EAA4560B}" type="datetimeFigureOut">
              <a:rPr lang="ru-BY" smtClean="0"/>
              <a:t>12/29/2025</a:t>
            </a:fld>
            <a:endParaRPr lang="ru-BY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2E728C7-4783-4237-B2F4-D433430D0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96F3121-DDD6-496D-BFC5-EBC962EFC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6F737-A98C-4261-AF16-A27F1D639578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837382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6C02EB-714F-4C40-B393-C5F457B00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307423A-5801-4097-BC3A-6E4B94B0A8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1611D0B-823E-4456-B93B-17C96D3F80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752D6C3-EAD3-4FFB-AFDC-4256F1B929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47F38A7-2F90-48DD-A310-70BABDC19C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20B4EA7-4866-4801-8F35-72E104D60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F12E3-F119-41A4-B672-2B86EAA4560B}" type="datetimeFigureOut">
              <a:rPr lang="ru-BY" smtClean="0"/>
              <a:t>12/29/2025</a:t>
            </a:fld>
            <a:endParaRPr lang="ru-BY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01F97CE-0014-437C-BB2C-F16FB1096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3521110-DC3F-4E6F-87F7-04110C147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6F737-A98C-4261-AF16-A27F1D639578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2036081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4C1AF3-3801-46F7-A414-770A8CFB4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F8C1845-3907-43DA-AD05-24F72B723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F12E3-F119-41A4-B672-2B86EAA4560B}" type="datetimeFigureOut">
              <a:rPr lang="ru-BY" smtClean="0"/>
              <a:t>12/29/2025</a:t>
            </a:fld>
            <a:endParaRPr lang="ru-BY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88A0AE2-E350-4F9D-A017-C20BC20EA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F996892-B23A-46DE-9F7E-D03C85543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6F737-A98C-4261-AF16-A27F1D639578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2277465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8628C58-3D96-4084-9799-7DE3E00CE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F12E3-F119-41A4-B672-2B86EAA4560B}" type="datetimeFigureOut">
              <a:rPr lang="ru-BY" smtClean="0"/>
              <a:t>12/29/2025</a:t>
            </a:fld>
            <a:endParaRPr lang="ru-BY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C37B1EC-FD7D-438F-B928-413DC6F4F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916E056-FED3-4D36-A81B-58BD8709F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6F737-A98C-4261-AF16-A27F1D639578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2479053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FFE7F0-4C00-4DEA-8133-29717FB14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FD52637-0763-4EF2-8029-389C8A7CB4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9300B26-249A-4A62-A270-C5BADA5701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3D5DFD3-7CF0-464D-9B92-946B085FD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F12E3-F119-41A4-B672-2B86EAA4560B}" type="datetimeFigureOut">
              <a:rPr lang="ru-BY" smtClean="0"/>
              <a:t>12/29/2025</a:t>
            </a:fld>
            <a:endParaRPr lang="ru-BY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1033CFD-12C7-4EA4-9B2B-E3A28FFBE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2DC15DD-3004-4BE2-B5BF-8318F961A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6F737-A98C-4261-AF16-A27F1D639578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3144816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5202AF-A4C5-47DA-993E-5FC2AABCF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0907D6C-19B6-4C89-A7DB-4D75C4CE1B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BY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F13417F-96C4-48D7-B781-CBD44F916E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D585031-8ACA-4D45-9B4B-AA528F25F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F12E3-F119-41A4-B672-2B86EAA4560B}" type="datetimeFigureOut">
              <a:rPr lang="ru-BY" smtClean="0"/>
              <a:t>12/29/2025</a:t>
            </a:fld>
            <a:endParaRPr lang="ru-BY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5FFFAAB-6316-42E9-A049-54AB776FC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BDBD831-8085-408F-B6BA-D99BD7E51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6F737-A98C-4261-AF16-A27F1D639578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2332142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B9B9FD-08E0-44BE-8958-5DAF131B7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FA78734-5A05-4174-B3A7-8A897229AA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864E945-36BF-4805-8821-B6CA88640C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BF12E3-F119-41A4-B672-2B86EAA4560B}" type="datetimeFigureOut">
              <a:rPr lang="ru-BY" smtClean="0"/>
              <a:t>12/29/2025</a:t>
            </a:fld>
            <a:endParaRPr lang="ru-BY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15BF2E8-2CC2-4B29-A20F-EA5C98B3EA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BY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23CE92B-3A81-4E1E-B263-0C607AE991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86F737-A98C-4261-AF16-A27F1D639578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596378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B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5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6.jpg"/><Relationship Id="rId4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.emf"/><Relationship Id="rId7" Type="http://schemas.openxmlformats.org/officeDocument/2006/relationships/image" Target="../media/image5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4.png"/><Relationship Id="rId4" Type="http://schemas.openxmlformats.org/officeDocument/2006/relationships/image" Target="../media/image13.png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>
            <a:extLst>
              <a:ext uri="{FF2B5EF4-FFF2-40B4-BE49-F238E27FC236}">
                <a16:creationId xmlns:a16="http://schemas.microsoft.com/office/drawing/2014/main" id="{E978A17B-3CAB-4F91-A788-99BF592C2DC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492508" y="139106"/>
          <a:ext cx="1521828" cy="729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" imgW="1207159" imgH="623486" progId="CorelDraw.Graphic.17">
                  <p:embed/>
                </p:oleObj>
              </mc:Choice>
              <mc:Fallback>
                <p:oleObj name="CorelDRAW" r:id="rId2" imgW="1207159" imgH="623486" progId="CorelDraw.Graphic.17">
                  <p:embed/>
                  <p:pic>
                    <p:nvPicPr>
                      <p:cNvPr id="2" name="Объект 1">
                        <a:extLst>
                          <a:ext uri="{FF2B5EF4-FFF2-40B4-BE49-F238E27FC236}">
                            <a16:creationId xmlns:a16="http://schemas.microsoft.com/office/drawing/2014/main" id="{E978A17B-3CAB-4F91-A788-99BF592C2DC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492508" y="139106"/>
                        <a:ext cx="1521828" cy="7295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D29E6E8-5B7E-4E06-B830-215D35F49B7A}"/>
              </a:ext>
            </a:extLst>
          </p:cNvPr>
          <p:cNvSpPr txBox="1"/>
          <p:nvPr/>
        </p:nvSpPr>
        <p:spPr>
          <a:xfrm>
            <a:off x="-32301" y="337208"/>
            <a:ext cx="49315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baseline="30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RESPIRA PLUS</a:t>
            </a:r>
            <a:r>
              <a:rPr lang="ru-RU" sz="6000" b="1" baseline="30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b="1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605C38-BF73-4173-9931-8AF1EB7C2EA2}"/>
              </a:ext>
            </a:extLst>
          </p:cNvPr>
          <p:cNvSpPr txBox="1"/>
          <p:nvPr/>
        </p:nvSpPr>
        <p:spPr>
          <a:xfrm>
            <a:off x="5041900" y="1435296"/>
            <a:ext cx="6359576" cy="42346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az-Latn-AZ" sz="24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az-Latn-AZ" sz="24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albutamol</a:t>
            </a:r>
            <a:r>
              <a:rPr lang="ru-RU" sz="24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1,0 </a:t>
            </a:r>
            <a:r>
              <a:rPr lang="az-Latn-AZ" sz="24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mq</a:t>
            </a:r>
            <a:r>
              <a:rPr lang="ru-RU" sz="24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az-Latn-AZ" sz="24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Bromheksin hidroxlorid</a:t>
            </a:r>
            <a:r>
              <a:rPr lang="ru-RU" sz="24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2,0 </a:t>
            </a:r>
            <a:r>
              <a:rPr lang="az-Latn-AZ" sz="24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mq</a:t>
            </a:r>
            <a:r>
              <a:rPr lang="ru-RU" sz="24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az-Latn-AZ" sz="24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Qvayfenezin</a:t>
            </a:r>
            <a:r>
              <a:rPr lang="ru-RU" sz="24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50,0 </a:t>
            </a:r>
            <a:r>
              <a:rPr lang="az-Latn-AZ" sz="24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mq</a:t>
            </a:r>
            <a:r>
              <a:rPr lang="ru-RU" sz="24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az-Latn-AZ" sz="24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Levomentol</a:t>
            </a:r>
            <a:r>
              <a:rPr lang="ru-RU" sz="24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0,5 </a:t>
            </a:r>
            <a:r>
              <a:rPr lang="az-Latn-AZ" sz="24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mq</a:t>
            </a:r>
            <a:r>
              <a:rPr lang="ru-RU" sz="24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b="1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endParaRPr lang="ru-RU" sz="2400" b="1" dirty="0">
              <a:solidFill>
                <a:srgbClr val="00206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az-Latn-AZ" sz="240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Mukokinetik, mukolitik, iltihab əleyhinə, bronxolitik və bəlğəmqətirici təsir göstərir</a:t>
            </a:r>
            <a:r>
              <a:rPr lang="ru-RU" sz="240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az-Latn-AZ" sz="240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Mukosiliar klirensi aktivləşdirir</a:t>
            </a:r>
            <a:r>
              <a:rPr lang="ru-RU" sz="240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BY" sz="2400" dirty="0">
              <a:solidFill>
                <a:srgbClr val="00206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16C3159-E958-4DCE-A246-D3B887CEC8B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161" y="941117"/>
            <a:ext cx="828128" cy="76944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0EED6E1-791D-411F-B6B3-143AD9C0292F}"/>
              </a:ext>
            </a:extLst>
          </p:cNvPr>
          <p:cNvSpPr txBox="1"/>
          <p:nvPr/>
        </p:nvSpPr>
        <p:spPr>
          <a:xfrm>
            <a:off x="5041900" y="168158"/>
            <a:ext cx="527783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chemeClr val="accent6"/>
                </a:solidFill>
                <a:effectLst/>
                <a:ea typeface="Times New Roman" panose="02020603050405020304" pitchFamily="18" charset="0"/>
              </a:rPr>
              <a:t>Bronxoabstruksiyal</a:t>
            </a:r>
            <a:r>
              <a:rPr lang="az-Latn-AZ" sz="3200" b="1" dirty="0">
                <a:solidFill>
                  <a:schemeClr val="accent6"/>
                </a:solidFill>
                <a:ea typeface="Times New Roman" panose="02020603050405020304" pitchFamily="18" charset="0"/>
              </a:rPr>
              <a:t>ı bəlğəmli öskürək zamanı</a:t>
            </a:r>
            <a:endParaRPr lang="ru-BY" sz="3200" b="1" dirty="0">
              <a:solidFill>
                <a:schemeClr val="accent6"/>
              </a:solidFill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A8E93E7A-391C-48F0-8FA5-C8EB248BB8E3}"/>
              </a:ext>
            </a:extLst>
          </p:cNvPr>
          <p:cNvSpPr/>
          <p:nvPr/>
        </p:nvSpPr>
        <p:spPr>
          <a:xfrm>
            <a:off x="1168171" y="5571436"/>
            <a:ext cx="354837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az-Latn-AZ" sz="2800" b="1" dirty="0">
                <a:solidFill>
                  <a:srgbClr val="002060"/>
                </a:solidFill>
              </a:rPr>
              <a:t>Flakon şpris dozatorla və «</a:t>
            </a:r>
            <a:r>
              <a:rPr lang="en-US" sz="2800" b="1" dirty="0">
                <a:solidFill>
                  <a:srgbClr val="002060"/>
                </a:solidFill>
              </a:rPr>
              <a:t>child-lock</a:t>
            </a:r>
            <a:r>
              <a:rPr lang="az-Latn-AZ" sz="2800" b="1" dirty="0">
                <a:solidFill>
                  <a:srgbClr val="002060"/>
                </a:solidFill>
              </a:rPr>
              <a:t>» qabaqla təhciz olunub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6AB0152-B222-45FD-8B92-EEE58FF17E1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0" y="5693894"/>
            <a:ext cx="819093" cy="709193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DD163A7-D1AF-46E2-BB7A-BF73A963447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0884" y="6284633"/>
            <a:ext cx="1967969" cy="46166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5EEBD64-13FC-47FC-8255-E4692BEA4A3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56" y="1106649"/>
            <a:ext cx="3946844" cy="4702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1284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1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793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39EC0827-6F65-4CB1-B360-A05895F3280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4498855"/>
              </p:ext>
            </p:extLst>
          </p:nvPr>
        </p:nvGraphicFramePr>
        <p:xfrm>
          <a:off x="10366384" y="66597"/>
          <a:ext cx="1521828" cy="729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1207159" imgH="623486" progId="CorelDraw.Graphic.17">
                  <p:embed/>
                </p:oleObj>
              </mc:Choice>
              <mc:Fallback>
                <p:oleObj name="CorelDRAW" r:id="rId3" imgW="1207159" imgH="623486" progId="CorelDraw.Graphic.17">
                  <p:embed/>
                  <p:pic>
                    <p:nvPicPr>
                      <p:cNvPr id="5" name="Объект 4">
                        <a:extLst>
                          <a:ext uri="{FF2B5EF4-FFF2-40B4-BE49-F238E27FC236}">
                            <a16:creationId xmlns:a16="http://schemas.microsoft.com/office/drawing/2014/main" id="{39EC0827-6F65-4CB1-B360-A05895F3280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366384" y="66597"/>
                        <a:ext cx="1521828" cy="7295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D209FAB-F399-4B9B-92DD-BB3955AD22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229" y="1026034"/>
            <a:ext cx="8417144" cy="576536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60A0321-3A3D-47FF-B3B6-912E034797E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367" y="6054030"/>
            <a:ext cx="1967969" cy="46166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9FB50C4-7750-4752-9130-9E8E6A32FCCF}"/>
              </a:ext>
            </a:extLst>
          </p:cNvPr>
          <p:cNvSpPr txBox="1"/>
          <p:nvPr/>
        </p:nvSpPr>
        <p:spPr>
          <a:xfrm>
            <a:off x="23641" y="389375"/>
            <a:ext cx="493155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6600" b="1" baseline="30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RESPIRA PLUS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39B24F-5A50-43C5-872E-9D2139216596}"/>
              </a:ext>
            </a:extLst>
          </p:cNvPr>
          <p:cNvSpPr txBox="1"/>
          <p:nvPr/>
        </p:nvSpPr>
        <p:spPr>
          <a:xfrm>
            <a:off x="6439328" y="209227"/>
            <a:ext cx="5149121" cy="1872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az-Latn-AZ" sz="20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Salbutamol</a:t>
            </a:r>
            <a:r>
              <a:rPr lang="ru-RU" sz="20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1,0 </a:t>
            </a:r>
            <a:r>
              <a:rPr lang="az-Latn-AZ" sz="20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mq</a:t>
            </a:r>
            <a:r>
              <a:rPr lang="ru-RU" sz="20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az-Latn-AZ" sz="20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Bromheksin hidroxlorid</a:t>
            </a:r>
            <a:r>
              <a:rPr lang="ru-RU" sz="20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2,0 </a:t>
            </a:r>
            <a:r>
              <a:rPr lang="az-Latn-AZ" sz="20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mq</a:t>
            </a:r>
            <a:r>
              <a:rPr lang="ru-RU" sz="20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az-Latn-AZ" sz="20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Qvayfenezin</a:t>
            </a:r>
            <a:r>
              <a:rPr lang="ru-RU" sz="20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50,0 </a:t>
            </a:r>
            <a:r>
              <a:rPr lang="az-Latn-AZ" sz="20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mq</a:t>
            </a:r>
            <a:r>
              <a:rPr lang="ru-RU" sz="20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az-Latn-AZ" sz="20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Levomentol</a:t>
            </a:r>
            <a:r>
              <a:rPr lang="ru-RU" sz="20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0,5 </a:t>
            </a:r>
            <a:r>
              <a:rPr lang="az-Latn-AZ" sz="20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mq</a:t>
            </a:r>
            <a:r>
              <a:rPr lang="ru-RU" sz="20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BY" sz="2000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1B02C59-46D1-4FB4-9917-2963850D5D4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27" y="1770366"/>
            <a:ext cx="3471620" cy="410789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E3E8C99-CE88-470C-8910-FB9924EE35C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0334" y="1530982"/>
            <a:ext cx="684309" cy="6761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48B488F-11A2-1B20-0592-4B85654C980C}"/>
              </a:ext>
            </a:extLst>
          </p:cNvPr>
          <p:cNvSpPr txBox="1"/>
          <p:nvPr/>
        </p:nvSpPr>
        <p:spPr>
          <a:xfrm>
            <a:off x="3912973" y="2612251"/>
            <a:ext cx="3351366" cy="1169551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az-Latn-AZ" sz="1400" b="1" dirty="0"/>
              <a:t>BROMHEKSİN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az-Latn-AZ" sz="1400" b="0" dirty="0"/>
              <a:t>Kiprikli səyredici epitelini aktivləşdirir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az-Latn-AZ" sz="1400" b="0" dirty="0"/>
              <a:t>Bəlğəmin xaric olmasını yaxşılaşdırır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az-Latn-AZ" sz="1400" b="0" dirty="0"/>
              <a:t>Antibiotiklərin ağ ciyərin toxumasına keçməsinə kömək edir</a:t>
            </a:r>
            <a:endParaRPr lang="en-US" sz="1400" b="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3AFE3B-9A31-C215-3861-01ECA23EB565}"/>
              </a:ext>
            </a:extLst>
          </p:cNvPr>
          <p:cNvSpPr txBox="1"/>
          <p:nvPr/>
        </p:nvSpPr>
        <p:spPr>
          <a:xfrm>
            <a:off x="3912973" y="4040174"/>
            <a:ext cx="3351366" cy="13849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az-Latn-AZ" sz="1400" b="1" dirty="0"/>
              <a:t>QVAYFENEZİN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az-Latn-AZ" sz="1400" b="0" dirty="0"/>
              <a:t>Bəlğəmin reoloji xüsusuyyətlərini yaxşılaşdırır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az-Latn-AZ" sz="1400" b="0" dirty="0"/>
              <a:t>Bəlğəmin qatılığını azaldır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az-Latn-AZ" sz="1400" b="0" dirty="0"/>
              <a:t>Öskürəyin quru formasından nəm formasına keçməsinə kömək edir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BD0C299-C221-8955-4FF6-E5D7295BFF12}"/>
              </a:ext>
            </a:extLst>
          </p:cNvPr>
          <p:cNvSpPr txBox="1"/>
          <p:nvPr/>
        </p:nvSpPr>
        <p:spPr>
          <a:xfrm>
            <a:off x="8112565" y="2585925"/>
            <a:ext cx="3351367" cy="116955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az-Latn-AZ" sz="1400" b="1" dirty="0"/>
              <a:t>SALBUTAMOL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az-Latn-AZ" sz="1400" b="0" dirty="0"/>
              <a:t>Bronxospazmın qarşısını alır və ya dəf edir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az-Latn-AZ" sz="1400" b="0" dirty="0"/>
              <a:t>Ağ ciyərlərin həyatı həcmini artırır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az-Latn-AZ" sz="1400" b="0" dirty="0"/>
              <a:t>Tənəffüs yollarında müqaviməti azaldır</a:t>
            </a:r>
            <a:endParaRPr lang="en-US" sz="1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A7CAFD5-EC17-A75F-E54E-30CD167C0F90}"/>
              </a:ext>
            </a:extLst>
          </p:cNvPr>
          <p:cNvSpPr txBox="1"/>
          <p:nvPr/>
        </p:nvSpPr>
        <p:spPr>
          <a:xfrm>
            <a:off x="8233352" y="4040174"/>
            <a:ext cx="3165576" cy="138499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az-Latn-AZ" sz="1400" b="1" dirty="0"/>
              <a:t>LEVOMENTOL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az-Latn-AZ" sz="1400" b="0" dirty="0"/>
              <a:t>Spazmolitik təsir göstərir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az-Latn-AZ" sz="1400" b="0" dirty="0"/>
              <a:t>Bronxial vəzilərin sekresiyasına yumşaq stimullaşdərəcı təsir edir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az-Latn-AZ" sz="1400" b="0" dirty="0"/>
              <a:t>Tənəffüs yollarının selikli təbəqəsinin qıcıqlanmasını azaldır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310860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BB0B398-7486-4BDF-9469-9AB21C9F8F30}"/>
              </a:ext>
            </a:extLst>
          </p:cNvPr>
          <p:cNvSpPr txBox="1"/>
          <p:nvPr/>
        </p:nvSpPr>
        <p:spPr>
          <a:xfrm>
            <a:off x="4003800" y="2159059"/>
            <a:ext cx="777909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Salbutamol </a:t>
            </a:r>
            <a:r>
              <a:rPr lang="az-Latn-AZ" sz="2400" dirty="0"/>
              <a:t>nəzərə çarpacaq</a:t>
            </a:r>
            <a:r>
              <a:rPr lang="en-US" sz="2400" dirty="0"/>
              <a:t> </a:t>
            </a:r>
            <a:r>
              <a:rPr lang="en-US" sz="2400" dirty="0" err="1"/>
              <a:t>bronxodilatator</a:t>
            </a:r>
            <a:r>
              <a:rPr lang="en-US" sz="2400" dirty="0"/>
              <a:t> </a:t>
            </a:r>
            <a:r>
              <a:rPr lang="en-US" sz="2400" dirty="0" err="1"/>
              <a:t>təsiri</a:t>
            </a:r>
            <a:r>
              <a:rPr lang="en-US" sz="2400" dirty="0"/>
              <a:t> </a:t>
            </a:r>
            <a:r>
              <a:rPr lang="en-US" sz="2400" dirty="0" err="1"/>
              <a:t>olan</a:t>
            </a:r>
            <a:r>
              <a:rPr lang="en-US" sz="2400" dirty="0"/>
              <a:t> </a:t>
            </a:r>
            <a:r>
              <a:rPr lang="el-GR" sz="2400" dirty="0"/>
              <a:t>β2-</a:t>
            </a:r>
            <a:r>
              <a:rPr lang="en-US" sz="2400" dirty="0" err="1"/>
              <a:t>selektiv</a:t>
            </a:r>
            <a:r>
              <a:rPr lang="en-US" sz="2400" dirty="0"/>
              <a:t> </a:t>
            </a:r>
            <a:r>
              <a:rPr lang="en-US" sz="2400" dirty="0" err="1"/>
              <a:t>adrenergik</a:t>
            </a:r>
            <a:r>
              <a:rPr lang="en-US" sz="2400" dirty="0"/>
              <a:t> </a:t>
            </a:r>
            <a:r>
              <a:rPr lang="en-US" sz="2400" dirty="0" err="1"/>
              <a:t>reseptor</a:t>
            </a:r>
            <a:r>
              <a:rPr lang="en-US" sz="2400" dirty="0"/>
              <a:t> </a:t>
            </a:r>
            <a:r>
              <a:rPr lang="en-US" sz="2400" dirty="0" err="1"/>
              <a:t>agonistidir</a:t>
            </a:r>
            <a:r>
              <a:rPr lang="en-US" sz="2400" dirty="0"/>
              <a:t>: </a:t>
            </a:r>
            <a:r>
              <a:rPr lang="en-US" sz="2400" dirty="0" err="1"/>
              <a:t>həm</a:t>
            </a:r>
            <a:r>
              <a:rPr lang="en-US" sz="2400" dirty="0"/>
              <a:t> </a:t>
            </a:r>
            <a:r>
              <a:rPr lang="en-US" sz="2400" dirty="0" err="1"/>
              <a:t>böyük</a:t>
            </a:r>
            <a:r>
              <a:rPr lang="en-US" sz="2400" dirty="0"/>
              <a:t>, </a:t>
            </a:r>
            <a:r>
              <a:rPr lang="en-US" sz="2400" dirty="0" err="1"/>
              <a:t>həm</a:t>
            </a:r>
            <a:r>
              <a:rPr lang="en-US" sz="2400" dirty="0"/>
              <a:t> </a:t>
            </a:r>
            <a:r>
              <a:rPr lang="en-US" sz="2400" dirty="0" err="1"/>
              <a:t>də</a:t>
            </a:r>
            <a:r>
              <a:rPr lang="en-US" sz="2400" dirty="0"/>
              <a:t> </a:t>
            </a:r>
            <a:r>
              <a:rPr lang="en-US" sz="2400" dirty="0" err="1"/>
              <a:t>kiçik</a:t>
            </a:r>
            <a:r>
              <a:rPr lang="en-US" sz="2400" dirty="0"/>
              <a:t> </a:t>
            </a:r>
            <a:r>
              <a:rPr lang="en-US" sz="2400" dirty="0" err="1"/>
              <a:t>tənəffüs</a:t>
            </a:r>
            <a:r>
              <a:rPr lang="en-US" sz="2400" dirty="0"/>
              <a:t> </a:t>
            </a:r>
            <a:r>
              <a:rPr lang="en-US" sz="2400" dirty="0" err="1"/>
              <a:t>yollarında</a:t>
            </a:r>
            <a:r>
              <a:rPr lang="en-US" sz="2400" dirty="0"/>
              <a:t> </a:t>
            </a:r>
            <a:r>
              <a:rPr lang="en-US" sz="2400" dirty="0" err="1"/>
              <a:t>bronxial</a:t>
            </a:r>
            <a:r>
              <a:rPr lang="en-US" sz="2400" dirty="0"/>
              <a:t> </a:t>
            </a:r>
            <a:r>
              <a:rPr lang="en-US" sz="2400" dirty="0" err="1"/>
              <a:t>tonu</a:t>
            </a:r>
            <a:r>
              <a:rPr lang="az-Latn-AZ" sz="2400" dirty="0"/>
              <a:t>sunu</a:t>
            </a:r>
            <a:r>
              <a:rPr lang="en-US" sz="2400" dirty="0"/>
              <a:t> </a:t>
            </a:r>
            <a:r>
              <a:rPr lang="en-US" sz="2400" dirty="0" err="1"/>
              <a:t>azaltmaqla</a:t>
            </a:r>
            <a:r>
              <a:rPr lang="en-US" sz="2400" dirty="0"/>
              <a:t> </a:t>
            </a:r>
            <a:r>
              <a:rPr lang="en-US" sz="2400" dirty="0" err="1"/>
              <a:t>sürətli</a:t>
            </a:r>
            <a:r>
              <a:rPr lang="en-US" sz="2400" dirty="0"/>
              <a:t> </a:t>
            </a:r>
            <a:r>
              <a:rPr lang="en-US" sz="2400" dirty="0" err="1"/>
              <a:t>və</a:t>
            </a:r>
            <a:r>
              <a:rPr lang="en-US" sz="2400" dirty="0"/>
              <a:t> </a:t>
            </a:r>
            <a:r>
              <a:rPr lang="en-US" sz="2400" dirty="0" err="1"/>
              <a:t>əhəmiyyətli</a:t>
            </a:r>
            <a:r>
              <a:rPr lang="en-US" sz="2400" dirty="0"/>
              <a:t> </a:t>
            </a:r>
            <a:r>
              <a:rPr lang="en-US" sz="2400" dirty="0" err="1"/>
              <a:t>bronxodilatasiyaya</a:t>
            </a:r>
            <a:r>
              <a:rPr lang="en-US" sz="2400" dirty="0"/>
              <a:t> </a:t>
            </a:r>
            <a:r>
              <a:rPr lang="en-US" sz="2400" dirty="0" err="1"/>
              <a:t>səbəb</a:t>
            </a:r>
            <a:r>
              <a:rPr lang="en-US" sz="2400" dirty="0"/>
              <a:t> </a:t>
            </a:r>
            <a:r>
              <a:rPr lang="en-US" sz="2400" dirty="0" err="1"/>
              <a:t>olur</a:t>
            </a:r>
            <a:r>
              <a:rPr lang="en-US" sz="2400" dirty="0"/>
              <a:t> </a:t>
            </a:r>
            <a:r>
              <a:rPr lang="en-US" sz="2400" dirty="0" err="1"/>
              <a:t>və</a:t>
            </a:r>
            <a:r>
              <a:rPr lang="en-US" sz="2400" dirty="0"/>
              <a:t> </a:t>
            </a:r>
            <a:r>
              <a:rPr lang="en-US" sz="2400" dirty="0" err="1"/>
              <a:t>histaminlə</a:t>
            </a:r>
            <a:r>
              <a:rPr lang="en-US" sz="2400" dirty="0"/>
              <a:t> </a:t>
            </a:r>
            <a:r>
              <a:rPr lang="en-US" sz="2400" dirty="0" err="1"/>
              <a:t>bağlı</a:t>
            </a:r>
            <a:r>
              <a:rPr lang="en-US" sz="2400" dirty="0"/>
              <a:t> </a:t>
            </a:r>
            <a:r>
              <a:rPr lang="en-US" sz="2400" dirty="0" err="1"/>
              <a:t>bronxospazmı</a:t>
            </a:r>
            <a:r>
              <a:rPr lang="en-US" sz="2400" dirty="0"/>
              <a:t> </a:t>
            </a:r>
            <a:r>
              <a:rPr lang="en-US" sz="2400" dirty="0" err="1"/>
              <a:t>effektiv</a:t>
            </a:r>
            <a:r>
              <a:rPr lang="en-US" sz="2400" dirty="0"/>
              <a:t> </a:t>
            </a:r>
            <a:r>
              <a:rPr lang="en-US" sz="2400" dirty="0" err="1"/>
              <a:t>şəkildə</a:t>
            </a:r>
            <a:r>
              <a:rPr lang="en-US" sz="2400" dirty="0"/>
              <a:t> </a:t>
            </a:r>
            <a:r>
              <a:rPr lang="en-US" sz="2400" dirty="0" err="1"/>
              <a:t>inhibə</a:t>
            </a:r>
            <a:r>
              <a:rPr lang="en-US" sz="2400" dirty="0"/>
              <a:t> </a:t>
            </a:r>
            <a:r>
              <a:rPr lang="en-US" sz="2400" dirty="0" err="1"/>
              <a:t>edir</a:t>
            </a:r>
            <a:r>
              <a:rPr lang="en-US" sz="2400" dirty="0"/>
              <a:t>.</a:t>
            </a:r>
            <a:r>
              <a:rPr lang="ru-RU" sz="2400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 </a:t>
            </a:r>
            <a:endParaRPr lang="ru-BY" sz="2400" dirty="0">
              <a:solidFill>
                <a:srgbClr val="00206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F222FA-0C0E-4DBA-94A5-5991EB33A02C}"/>
              </a:ext>
            </a:extLst>
          </p:cNvPr>
          <p:cNvSpPr txBox="1"/>
          <p:nvPr/>
        </p:nvSpPr>
        <p:spPr>
          <a:xfrm>
            <a:off x="3882325" y="4336032"/>
            <a:ext cx="802204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Salbutamol </a:t>
            </a:r>
            <a:r>
              <a:rPr lang="en-US" sz="2400" dirty="0" err="1"/>
              <a:t>selik</a:t>
            </a:r>
            <a:r>
              <a:rPr lang="en-US" sz="2400" dirty="0"/>
              <a:t> </a:t>
            </a:r>
            <a:r>
              <a:rPr lang="en-US" sz="2400" dirty="0" err="1"/>
              <a:t>ifrazını</a:t>
            </a:r>
            <a:r>
              <a:rPr lang="en-US" sz="2400" dirty="0"/>
              <a:t> </a:t>
            </a:r>
            <a:r>
              <a:rPr lang="en-US" sz="2400" dirty="0" err="1"/>
              <a:t>və</a:t>
            </a:r>
            <a:r>
              <a:rPr lang="en-US" sz="2400" dirty="0"/>
              <a:t> </a:t>
            </a:r>
            <a:r>
              <a:rPr lang="en-US" sz="2400" dirty="0" err="1"/>
              <a:t>mukosiliar</a:t>
            </a:r>
            <a:r>
              <a:rPr lang="en-US" sz="2400" dirty="0"/>
              <a:t> </a:t>
            </a:r>
            <a:r>
              <a:rPr lang="en-US" sz="2400" dirty="0" err="1"/>
              <a:t>daşınmasını</a:t>
            </a:r>
            <a:r>
              <a:rPr lang="en-US" sz="2400" dirty="0"/>
              <a:t> </a:t>
            </a:r>
            <a:r>
              <a:rPr lang="en-US" sz="2400" dirty="0" err="1"/>
              <a:t>stimullaşdırır</a:t>
            </a:r>
            <a:r>
              <a:rPr lang="en-US" sz="2400" dirty="0"/>
              <a:t>. Salbutamol </a:t>
            </a:r>
            <a:r>
              <a:rPr lang="en-US" sz="2400" dirty="0" err="1"/>
              <a:t>xroniki</a:t>
            </a:r>
            <a:r>
              <a:rPr lang="en-US" sz="2400" dirty="0"/>
              <a:t> </a:t>
            </a:r>
            <a:r>
              <a:rPr lang="en-US" sz="2400" dirty="0" err="1"/>
              <a:t>bronxitdə</a:t>
            </a:r>
            <a:r>
              <a:rPr lang="en-US" sz="2400" dirty="0"/>
              <a:t> </a:t>
            </a:r>
            <a:r>
              <a:rPr lang="en-US" sz="2400" dirty="0" err="1"/>
              <a:t>mukosiliar</a:t>
            </a:r>
            <a:r>
              <a:rPr lang="en-US" sz="2400" dirty="0"/>
              <a:t> </a:t>
            </a:r>
            <a:r>
              <a:rPr lang="en-US" sz="2400" dirty="0" err="1"/>
              <a:t>klirensi</a:t>
            </a:r>
            <a:r>
              <a:rPr lang="en-US" sz="2400" dirty="0"/>
              <a:t> 36% </a:t>
            </a:r>
            <a:r>
              <a:rPr lang="en-US" sz="2400" dirty="0" err="1"/>
              <a:t>artırır</a:t>
            </a:r>
            <a:r>
              <a:rPr lang="en-US" sz="2400" dirty="0"/>
              <a:t>. </a:t>
            </a:r>
            <a:endParaRPr lang="az-Latn-AZ" sz="2400" dirty="0"/>
          </a:p>
          <a:p>
            <a:r>
              <a:rPr lang="en-US" sz="2400" dirty="0"/>
              <a:t>Salbutamol </a:t>
            </a:r>
            <a:r>
              <a:rPr lang="az-Latn-AZ" sz="2400" dirty="0"/>
              <a:t>tosqun</a:t>
            </a:r>
            <a:r>
              <a:rPr lang="en-US" sz="2400" dirty="0"/>
              <a:t> </a:t>
            </a:r>
            <a:r>
              <a:rPr lang="en-US" sz="2400" dirty="0" err="1"/>
              <a:t>hüceyrələrindən</a:t>
            </a:r>
            <a:r>
              <a:rPr lang="en-US" sz="2400" dirty="0"/>
              <a:t> </a:t>
            </a:r>
            <a:r>
              <a:rPr lang="en-US" sz="2400" dirty="0" err="1"/>
              <a:t>iltihab</a:t>
            </a:r>
            <a:r>
              <a:rPr lang="en-US" sz="2400" dirty="0"/>
              <a:t> </a:t>
            </a:r>
            <a:r>
              <a:rPr lang="az-Latn-AZ" sz="2400" dirty="0"/>
              <a:t>mediatorlarını</a:t>
            </a:r>
            <a:r>
              <a:rPr lang="en-US" sz="2400" dirty="0"/>
              <a:t>n </a:t>
            </a:r>
            <a:r>
              <a:rPr lang="en-US" sz="2400" dirty="0" err="1"/>
              <a:t>sərbəst</a:t>
            </a:r>
            <a:r>
              <a:rPr lang="en-US" sz="2400" dirty="0"/>
              <a:t> </a:t>
            </a:r>
            <a:r>
              <a:rPr lang="en-US" sz="2400" dirty="0" err="1"/>
              <a:t>buraxılmasın</a:t>
            </a:r>
            <a:r>
              <a:rPr lang="az-Latn-AZ" sz="2400" dirty="0"/>
              <a:t>a</a:t>
            </a:r>
            <a:r>
              <a:rPr lang="en-US" sz="2400" dirty="0"/>
              <a:t> </a:t>
            </a:r>
            <a:r>
              <a:rPr lang="en-US" sz="2400" dirty="0" err="1"/>
              <a:t>maneə</a:t>
            </a:r>
            <a:r>
              <a:rPr lang="en-US" sz="2400" dirty="0"/>
              <a:t> </a:t>
            </a:r>
            <a:r>
              <a:rPr lang="en-US" sz="2400" dirty="0" err="1"/>
              <a:t>törədir</a:t>
            </a:r>
            <a:r>
              <a:rPr lang="en-US" sz="2400" dirty="0"/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3D3DB3-ED00-404D-845A-05F80A43083C}"/>
              </a:ext>
            </a:extLst>
          </p:cNvPr>
          <p:cNvSpPr txBox="1"/>
          <p:nvPr/>
        </p:nvSpPr>
        <p:spPr>
          <a:xfrm>
            <a:off x="177664" y="6543330"/>
            <a:ext cx="1093719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Price A.H., Clissold S.P. Salbutamol in the 1980s. Drugs. 1989 </a:t>
            </a:r>
            <a:r>
              <a:rPr lang="ru-RU" sz="1100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г</a:t>
            </a:r>
            <a:r>
              <a:rPr lang="en-US" sz="1100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.;38(1):77–122. </a:t>
            </a:r>
            <a:endParaRPr lang="ru-BY" sz="1100" dirty="0">
              <a:solidFill>
                <a:srgbClr val="002060"/>
              </a:solidFill>
            </a:endParaRPr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38DBB121-165F-4681-8AED-3457DB24100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492508" y="139106"/>
          <a:ext cx="1521828" cy="729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1207159" imgH="623486" progId="CorelDraw.Graphic.17">
                  <p:embed/>
                </p:oleObj>
              </mc:Choice>
              <mc:Fallback>
                <p:oleObj name="CorelDRAW" r:id="rId3" imgW="1207159" imgH="623486" progId="CorelDraw.Graphic.17">
                  <p:embed/>
                  <p:pic>
                    <p:nvPicPr>
                      <p:cNvPr id="8" name="Объект 7">
                        <a:extLst>
                          <a:ext uri="{FF2B5EF4-FFF2-40B4-BE49-F238E27FC236}">
                            <a16:creationId xmlns:a16="http://schemas.microsoft.com/office/drawing/2014/main" id="{38DBB121-165F-4681-8AED-3457DB24100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492508" y="139106"/>
                        <a:ext cx="1521828" cy="7295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D3A14FEC-1132-4EA5-8768-DF1BFD32BC1A}"/>
              </a:ext>
            </a:extLst>
          </p:cNvPr>
          <p:cNvSpPr txBox="1"/>
          <p:nvPr/>
        </p:nvSpPr>
        <p:spPr>
          <a:xfrm>
            <a:off x="5115705" y="159308"/>
            <a:ext cx="5149121" cy="1872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az-Latn-AZ" sz="20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Salbutamol</a:t>
            </a:r>
            <a:r>
              <a:rPr lang="ru-RU" sz="20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1,0 </a:t>
            </a:r>
            <a:r>
              <a:rPr lang="az-Latn-AZ" sz="20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mq</a:t>
            </a:r>
            <a:r>
              <a:rPr lang="ru-RU" sz="20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az-Latn-AZ" sz="20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Bromheksin hidroxlorid</a:t>
            </a:r>
            <a:r>
              <a:rPr lang="ru-RU" sz="20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2,0 </a:t>
            </a:r>
            <a:r>
              <a:rPr lang="az-Latn-AZ" sz="20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mq</a:t>
            </a:r>
            <a:r>
              <a:rPr lang="ru-RU" sz="20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az-Latn-AZ" sz="20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Qvayfenezin</a:t>
            </a:r>
            <a:r>
              <a:rPr lang="ru-RU" sz="20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50,0 </a:t>
            </a:r>
            <a:r>
              <a:rPr lang="az-Latn-AZ" sz="20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mq</a:t>
            </a:r>
            <a:r>
              <a:rPr lang="ru-RU" sz="20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az-Latn-AZ" sz="20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Levomentol</a:t>
            </a:r>
            <a:r>
              <a:rPr lang="ru-RU" sz="20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0,5 </a:t>
            </a:r>
            <a:r>
              <a:rPr lang="az-Latn-AZ" sz="20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mq</a:t>
            </a:r>
            <a:r>
              <a:rPr lang="ru-RU" sz="20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BY" sz="2000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DF15865-E350-413E-B3FA-9ADB2F4DD1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8208" y="324799"/>
            <a:ext cx="1406618" cy="127465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39BF9AE-6796-45FB-906D-9CAB6B678C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27" y="1770366"/>
            <a:ext cx="3471620" cy="410789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C24130B-633E-4258-9D94-A37A9E7AB9A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0334" y="1530982"/>
            <a:ext cx="684309" cy="67619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8D27DBE-9336-41F5-9833-B72400F990F0}"/>
              </a:ext>
            </a:extLst>
          </p:cNvPr>
          <p:cNvSpPr txBox="1"/>
          <p:nvPr/>
        </p:nvSpPr>
        <p:spPr>
          <a:xfrm>
            <a:off x="-32301" y="337208"/>
            <a:ext cx="49315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baseline="30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RESPIRA PLUS</a:t>
            </a:r>
            <a:r>
              <a:rPr lang="ru-RU" sz="4400" b="1" dirty="0">
                <a:solidFill>
                  <a:srgbClr val="0070C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62725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4CAFCE9-B24F-42E7-BBB0-DD6E4B6744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8677" y="915825"/>
            <a:ext cx="7902222" cy="58190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dirty="0" err="1"/>
              <a:t>Bromhe</a:t>
            </a:r>
            <a:r>
              <a:rPr lang="az-Latn-AZ" sz="2200" dirty="0"/>
              <a:t>ks</a:t>
            </a:r>
            <a:r>
              <a:rPr lang="en-US" sz="2200" dirty="0"/>
              <a:t>in </a:t>
            </a:r>
            <a:r>
              <a:rPr lang="en-US" sz="2200" dirty="0" err="1"/>
              <a:t>hidroxlorid</a:t>
            </a:r>
            <a:r>
              <a:rPr lang="en-US" sz="2200" dirty="0"/>
              <a:t>, </a:t>
            </a:r>
            <a:r>
              <a:rPr lang="en-US" sz="2200" dirty="0" err="1"/>
              <a:t>aktiv</a:t>
            </a:r>
            <a:r>
              <a:rPr lang="en-US" sz="2200" dirty="0"/>
              <a:t> </a:t>
            </a:r>
            <a:r>
              <a:rPr lang="en-US" sz="2200" dirty="0" err="1"/>
              <a:t>metaboliti</a:t>
            </a:r>
            <a:r>
              <a:rPr lang="en-US" sz="2200" dirty="0"/>
              <a:t> </a:t>
            </a:r>
            <a:r>
              <a:rPr lang="en-US" sz="2200" dirty="0" err="1"/>
              <a:t>ambroksol</a:t>
            </a:r>
            <a:r>
              <a:rPr lang="en-US" sz="2200" dirty="0"/>
              <a:t> </a:t>
            </a:r>
            <a:r>
              <a:rPr lang="en-US" sz="2200" dirty="0" err="1"/>
              <a:t>ilə</a:t>
            </a:r>
            <a:r>
              <a:rPr lang="en-US" sz="2200" dirty="0"/>
              <a:t> </a:t>
            </a:r>
            <a:r>
              <a:rPr lang="en-US" sz="2200" dirty="0" err="1"/>
              <a:t>farmakoloji</a:t>
            </a:r>
            <a:r>
              <a:rPr lang="en-US" sz="2200" dirty="0"/>
              <a:t> </a:t>
            </a:r>
            <a:r>
              <a:rPr lang="en-US" sz="2200" dirty="0" err="1"/>
              <a:t>təsirində</a:t>
            </a:r>
            <a:r>
              <a:rPr lang="en-US" sz="2200" dirty="0"/>
              <a:t> </a:t>
            </a:r>
            <a:r>
              <a:rPr lang="en-US" sz="2200" dirty="0" err="1"/>
              <a:t>aydın</a:t>
            </a:r>
            <a:r>
              <a:rPr lang="en-US" sz="2200" dirty="0"/>
              <a:t> </a:t>
            </a:r>
            <a:r>
              <a:rPr lang="en-US" sz="2200" dirty="0" err="1"/>
              <a:t>bəlğəmgətirici</a:t>
            </a:r>
            <a:r>
              <a:rPr lang="en-US" sz="2200" dirty="0"/>
              <a:t> </a:t>
            </a:r>
            <a:r>
              <a:rPr lang="en-US" sz="2200" dirty="0" err="1"/>
              <a:t>təsiri</a:t>
            </a:r>
            <a:r>
              <a:rPr lang="en-US" sz="2200" dirty="0"/>
              <a:t> </a:t>
            </a:r>
            <a:r>
              <a:rPr lang="en-US" sz="2200" dirty="0" err="1"/>
              <a:t>olan</a:t>
            </a:r>
            <a:r>
              <a:rPr lang="en-US" sz="2200" dirty="0"/>
              <a:t> </a:t>
            </a:r>
            <a:r>
              <a:rPr lang="en-US" sz="2200" dirty="0" err="1"/>
              <a:t>bir</a:t>
            </a:r>
            <a:r>
              <a:rPr lang="en-US" sz="2200" dirty="0"/>
              <a:t> </a:t>
            </a:r>
            <a:r>
              <a:rPr lang="en-US" sz="2200" dirty="0" err="1"/>
              <a:t>mukolitik</a:t>
            </a:r>
            <a:r>
              <a:rPr lang="en-US" sz="2200" dirty="0"/>
              <a:t> </a:t>
            </a:r>
            <a:r>
              <a:rPr lang="en-US" sz="2200" dirty="0" err="1"/>
              <a:t>dərmandır</a:t>
            </a:r>
            <a:r>
              <a:rPr lang="en-US" sz="2200" dirty="0"/>
              <a:t>.</a:t>
            </a:r>
            <a:r>
              <a:rPr lang="ru-RU" sz="2200" dirty="0">
                <a:solidFill>
                  <a:srgbClr val="002060"/>
                </a:solidFill>
              </a:rPr>
              <a:t> </a:t>
            </a:r>
            <a:r>
              <a:rPr lang="en-US" sz="2200" dirty="0" err="1"/>
              <a:t>Bronxial</a:t>
            </a:r>
            <a:r>
              <a:rPr lang="en-US" sz="2200" dirty="0"/>
              <a:t> </a:t>
            </a:r>
            <a:r>
              <a:rPr lang="en-US" sz="2200" dirty="0" err="1"/>
              <a:t>selikli</a:t>
            </a:r>
            <a:r>
              <a:rPr lang="en-US" sz="2200" dirty="0"/>
              <a:t> </a:t>
            </a:r>
            <a:r>
              <a:rPr lang="en-US" sz="2200" dirty="0" err="1"/>
              <a:t>qişanın</a:t>
            </a:r>
            <a:r>
              <a:rPr lang="en-US" sz="2200" dirty="0"/>
              <a:t> </a:t>
            </a:r>
            <a:r>
              <a:rPr lang="en-US" sz="2200" dirty="0" err="1"/>
              <a:t>vəzilərinin</a:t>
            </a:r>
            <a:r>
              <a:rPr lang="en-US" sz="2200" dirty="0"/>
              <a:t> </a:t>
            </a:r>
            <a:r>
              <a:rPr lang="en-US" sz="2200" dirty="0" err="1"/>
              <a:t>seroz</a:t>
            </a:r>
            <a:r>
              <a:rPr lang="en-US" sz="2200" dirty="0"/>
              <a:t> </a:t>
            </a:r>
            <a:r>
              <a:rPr lang="en-US" sz="2200" dirty="0" err="1"/>
              <a:t>hüceyrələrini</a:t>
            </a:r>
            <a:r>
              <a:rPr lang="en-US" sz="2200" dirty="0"/>
              <a:t> </a:t>
            </a:r>
            <a:r>
              <a:rPr lang="en-US" sz="2200" dirty="0" err="1"/>
              <a:t>stimullaşdırmaqla</a:t>
            </a:r>
            <a:r>
              <a:rPr lang="en-US" sz="2200" dirty="0"/>
              <a:t> </a:t>
            </a:r>
            <a:r>
              <a:rPr lang="en-US" sz="2200" dirty="0" err="1"/>
              <a:t>bəlğəmi</a:t>
            </a:r>
            <a:r>
              <a:rPr lang="en-US" sz="2200" dirty="0"/>
              <a:t> </a:t>
            </a:r>
            <a:r>
              <a:rPr lang="en-US" sz="2200" dirty="0" err="1"/>
              <a:t>mayeləşdirir</a:t>
            </a:r>
            <a:r>
              <a:rPr lang="en-US" sz="2200" dirty="0"/>
              <a:t>, </a:t>
            </a:r>
            <a:r>
              <a:rPr lang="en-US" sz="2200" dirty="0" err="1"/>
              <a:t>bəlğəmin</a:t>
            </a:r>
            <a:r>
              <a:rPr lang="en-US" sz="2200" dirty="0"/>
              <a:t> </a:t>
            </a:r>
            <a:r>
              <a:rPr lang="en-US" sz="2200" dirty="0" err="1"/>
              <a:t>seroz</a:t>
            </a:r>
            <a:r>
              <a:rPr lang="en-US" sz="2200" dirty="0"/>
              <a:t> </a:t>
            </a:r>
            <a:r>
              <a:rPr lang="en-US" sz="2200" dirty="0" err="1"/>
              <a:t>və</a:t>
            </a:r>
            <a:r>
              <a:rPr lang="en-US" sz="2200" dirty="0"/>
              <a:t> </a:t>
            </a:r>
            <a:r>
              <a:rPr lang="en-US" sz="2200" dirty="0" err="1"/>
              <a:t>selikli</a:t>
            </a:r>
            <a:r>
              <a:rPr lang="en-US" sz="2200" dirty="0"/>
              <a:t> </a:t>
            </a:r>
            <a:r>
              <a:rPr lang="en-US" sz="2200" dirty="0" err="1"/>
              <a:t>komponentlərinin</a:t>
            </a:r>
            <a:r>
              <a:rPr lang="en-US" sz="2200" dirty="0"/>
              <a:t> </a:t>
            </a:r>
            <a:r>
              <a:rPr lang="en-US" sz="2200" dirty="0" err="1"/>
              <a:t>nisbətini</a:t>
            </a:r>
            <a:r>
              <a:rPr lang="en-US" sz="2200" dirty="0"/>
              <a:t> </a:t>
            </a:r>
            <a:r>
              <a:rPr lang="en-US" sz="2200" dirty="0" err="1"/>
              <a:t>normallaşdırır</a:t>
            </a:r>
            <a:r>
              <a:rPr lang="en-US" sz="2200" dirty="0"/>
              <a:t>, </a:t>
            </a:r>
            <a:r>
              <a:rPr lang="en-US" sz="2200" dirty="0" err="1"/>
              <a:t>bəlğəmin</a:t>
            </a:r>
            <a:r>
              <a:rPr lang="en-US" sz="2200" dirty="0"/>
              <a:t> </a:t>
            </a:r>
            <a:r>
              <a:rPr lang="en-US" sz="2200" dirty="0" err="1"/>
              <a:t>mukopolisaxaridləri</a:t>
            </a:r>
            <a:r>
              <a:rPr lang="en-US" sz="2200" dirty="0"/>
              <a:t> </a:t>
            </a:r>
            <a:r>
              <a:rPr lang="en-US" sz="2200" dirty="0" err="1"/>
              <a:t>arasındakı</a:t>
            </a:r>
            <a:r>
              <a:rPr lang="en-US" sz="2200" dirty="0"/>
              <a:t> </a:t>
            </a:r>
            <a:r>
              <a:rPr lang="en-US" sz="2200" dirty="0" err="1"/>
              <a:t>bağları</a:t>
            </a:r>
            <a:r>
              <a:rPr lang="en-US" sz="2200" dirty="0"/>
              <a:t> </a:t>
            </a:r>
            <a:r>
              <a:rPr lang="en-US" sz="2200" dirty="0" err="1"/>
              <a:t>parçalayan</a:t>
            </a:r>
            <a:r>
              <a:rPr lang="en-US" sz="2200" dirty="0"/>
              <a:t> </a:t>
            </a:r>
            <a:r>
              <a:rPr lang="en-US" sz="2200" dirty="0" err="1"/>
              <a:t>fermentlərin</a:t>
            </a:r>
            <a:r>
              <a:rPr lang="en-US" sz="2200" dirty="0"/>
              <a:t> </a:t>
            </a:r>
            <a:r>
              <a:rPr lang="en-US" sz="2200" dirty="0" err="1"/>
              <a:t>istehsalını</a:t>
            </a:r>
            <a:r>
              <a:rPr lang="en-US" sz="2200" dirty="0"/>
              <a:t>, </a:t>
            </a:r>
            <a:r>
              <a:rPr lang="en-US" sz="2200" dirty="0" err="1"/>
              <a:t>səthi</a:t>
            </a:r>
            <a:r>
              <a:rPr lang="en-US" sz="2200" dirty="0"/>
              <a:t> </a:t>
            </a:r>
            <a:r>
              <a:rPr lang="en-US" sz="2200" dirty="0" err="1"/>
              <a:t>aktiv</a:t>
            </a:r>
            <a:r>
              <a:rPr lang="en-US" sz="2200" dirty="0"/>
              <a:t> </a:t>
            </a:r>
            <a:r>
              <a:rPr lang="en-US" sz="2200" dirty="0" err="1"/>
              <a:t>maddənin</a:t>
            </a:r>
            <a:r>
              <a:rPr lang="en-US" sz="2200" dirty="0"/>
              <a:t> </a:t>
            </a:r>
            <a:r>
              <a:rPr lang="en-US" sz="2200" dirty="0" err="1"/>
              <a:t>əmələ</a:t>
            </a:r>
            <a:r>
              <a:rPr lang="en-US" sz="2200" dirty="0"/>
              <a:t> </a:t>
            </a:r>
            <a:r>
              <a:rPr lang="en-US" sz="2200" dirty="0" err="1"/>
              <a:t>gəlməsini</a:t>
            </a:r>
            <a:r>
              <a:rPr lang="en-US" sz="2200" dirty="0"/>
              <a:t> </a:t>
            </a:r>
            <a:r>
              <a:rPr lang="en-US" sz="2200" dirty="0" err="1"/>
              <a:t>stimullaşdırır</a:t>
            </a:r>
            <a:r>
              <a:rPr lang="en-US" sz="2200" dirty="0"/>
              <a:t>, </a:t>
            </a:r>
            <a:r>
              <a:rPr lang="az-Latn-AZ" sz="2200" dirty="0"/>
              <a:t>qatılığı və yapışqanlığı azaldır, </a:t>
            </a:r>
            <a:r>
              <a:rPr lang="en-US" sz="2200" dirty="0" err="1"/>
              <a:t>bu</a:t>
            </a:r>
            <a:r>
              <a:rPr lang="en-US" sz="2200" dirty="0"/>
              <a:t> da </a:t>
            </a:r>
            <a:r>
              <a:rPr lang="en-US" sz="2200" dirty="0" err="1"/>
              <a:t>reoloji</a:t>
            </a:r>
            <a:r>
              <a:rPr lang="en-US" sz="2200" dirty="0"/>
              <a:t> </a:t>
            </a:r>
            <a:r>
              <a:rPr lang="en-US" sz="2200" dirty="0" err="1"/>
              <a:t>parametrləri</a:t>
            </a:r>
            <a:r>
              <a:rPr lang="en-US" sz="2200" dirty="0"/>
              <a:t> </a:t>
            </a:r>
            <a:r>
              <a:rPr lang="en-US" sz="2200" dirty="0" err="1"/>
              <a:t>normallaşdırır</a:t>
            </a:r>
            <a:r>
              <a:rPr lang="en-US" sz="2200" dirty="0"/>
              <a:t>.</a:t>
            </a:r>
            <a:r>
              <a:rPr lang="ru-RU" sz="2200" dirty="0">
                <a:solidFill>
                  <a:srgbClr val="002060"/>
                </a:solidFill>
              </a:rPr>
              <a:t> </a:t>
            </a:r>
            <a:r>
              <a:rPr lang="en-US" sz="2200" dirty="0" err="1"/>
              <a:t>Kirpiklərin</a:t>
            </a:r>
            <a:r>
              <a:rPr lang="en-US" sz="2200" dirty="0"/>
              <a:t> </a:t>
            </a:r>
            <a:r>
              <a:rPr lang="en-US" sz="2200" dirty="0" err="1"/>
              <a:t>hərəkətini</a:t>
            </a:r>
            <a:r>
              <a:rPr lang="en-US" sz="2200" dirty="0"/>
              <a:t> </a:t>
            </a:r>
            <a:r>
              <a:rPr lang="en-US" sz="2200" dirty="0" err="1"/>
              <a:t>birbaşa</a:t>
            </a:r>
            <a:r>
              <a:rPr lang="en-US" sz="2200" dirty="0"/>
              <a:t> </a:t>
            </a:r>
            <a:r>
              <a:rPr lang="en-US" sz="2200" dirty="0" err="1"/>
              <a:t>gücləndirir</a:t>
            </a:r>
            <a:r>
              <a:rPr lang="en-US" sz="2200" dirty="0"/>
              <a:t> </a:t>
            </a:r>
            <a:r>
              <a:rPr lang="en-US" sz="2200" dirty="0" err="1"/>
              <a:t>və</a:t>
            </a:r>
            <a:r>
              <a:rPr lang="en-US" sz="2200" dirty="0"/>
              <a:t> </a:t>
            </a:r>
            <a:r>
              <a:rPr lang="en-US" sz="2200" dirty="0" err="1"/>
              <a:t>onların</a:t>
            </a:r>
            <a:r>
              <a:rPr lang="en-US" sz="2200" dirty="0"/>
              <a:t> </a:t>
            </a:r>
            <a:r>
              <a:rPr lang="en-US" sz="2200" dirty="0" err="1"/>
              <a:t>bir-birinə</a:t>
            </a:r>
            <a:r>
              <a:rPr lang="en-US" sz="2200" dirty="0"/>
              <a:t> </a:t>
            </a:r>
            <a:r>
              <a:rPr lang="en-US" sz="2200" dirty="0" err="1"/>
              <a:t>yapışmasının</a:t>
            </a:r>
            <a:r>
              <a:rPr lang="en-US" sz="2200" dirty="0"/>
              <a:t> </a:t>
            </a:r>
            <a:r>
              <a:rPr lang="en-US" sz="2200" dirty="0" err="1"/>
              <a:t>qarşısını</a:t>
            </a:r>
            <a:r>
              <a:rPr lang="en-US" sz="2200" dirty="0"/>
              <a:t> </a:t>
            </a:r>
            <a:r>
              <a:rPr lang="en-US" sz="2200" dirty="0" err="1"/>
              <a:t>alır</a:t>
            </a:r>
            <a:r>
              <a:rPr lang="en-US" sz="2200" dirty="0"/>
              <a:t>, </a:t>
            </a:r>
            <a:r>
              <a:rPr lang="en-US" sz="2200" dirty="0" err="1"/>
              <a:t>bəlğəmin</a:t>
            </a:r>
            <a:r>
              <a:rPr lang="en-US" sz="2200" dirty="0"/>
              <a:t> </a:t>
            </a:r>
            <a:r>
              <a:rPr lang="en-US" sz="2200" dirty="0" err="1"/>
              <a:t>boşaldılmasını</a:t>
            </a:r>
            <a:r>
              <a:rPr lang="en-US" sz="2200" dirty="0"/>
              <a:t> </a:t>
            </a:r>
            <a:r>
              <a:rPr lang="en-US" sz="2200" dirty="0" err="1"/>
              <a:t>asanlaşdırır</a:t>
            </a:r>
            <a:r>
              <a:rPr lang="en-US" sz="2200" dirty="0"/>
              <a:t>.</a:t>
            </a:r>
            <a:r>
              <a:rPr lang="ru-RU" sz="2200" dirty="0">
                <a:solidFill>
                  <a:srgbClr val="002060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2200" dirty="0" err="1"/>
              <a:t>Bromhe</a:t>
            </a:r>
            <a:r>
              <a:rPr lang="az-Latn-AZ" sz="2200" dirty="0"/>
              <a:t>ks</a:t>
            </a:r>
            <a:r>
              <a:rPr lang="en-US" sz="2200" dirty="0"/>
              <a:t>in </a:t>
            </a:r>
            <a:r>
              <a:rPr lang="en-US" sz="2200" dirty="0" err="1"/>
              <a:t>hidroxlorid</a:t>
            </a:r>
            <a:r>
              <a:rPr lang="en-US" sz="2200" dirty="0"/>
              <a:t> </a:t>
            </a:r>
            <a:r>
              <a:rPr lang="en-US" sz="2200" dirty="0" err="1"/>
              <a:t>də</a:t>
            </a:r>
            <a:r>
              <a:rPr lang="en-US" sz="2200" dirty="0"/>
              <a:t> </a:t>
            </a:r>
            <a:r>
              <a:rPr lang="en-US" sz="2200" dirty="0" err="1"/>
              <a:t>öskürək</a:t>
            </a:r>
            <a:r>
              <a:rPr lang="en-US" sz="2200" dirty="0"/>
              <a:t> </a:t>
            </a:r>
            <a:r>
              <a:rPr lang="en-US" sz="2200" dirty="0" err="1"/>
              <a:t>refleksinin</a:t>
            </a:r>
            <a:r>
              <a:rPr lang="en-US" sz="2200" dirty="0"/>
              <a:t> </a:t>
            </a:r>
            <a:r>
              <a:rPr lang="en-US" sz="2200" dirty="0" err="1"/>
              <a:t>stimullaşdırılmasının</a:t>
            </a:r>
            <a:r>
              <a:rPr lang="en-US" sz="2200" dirty="0"/>
              <a:t> </a:t>
            </a:r>
            <a:r>
              <a:rPr lang="en-US" sz="2200" dirty="0" err="1"/>
              <a:t>arzuolunmaz</a:t>
            </a:r>
            <a:r>
              <a:rPr lang="en-US" sz="2200" dirty="0"/>
              <a:t> </a:t>
            </a:r>
            <a:r>
              <a:rPr lang="en-US" sz="2200" dirty="0" err="1"/>
              <a:t>olduğu</a:t>
            </a:r>
            <a:r>
              <a:rPr lang="en-US" sz="2200" dirty="0"/>
              <a:t> </a:t>
            </a:r>
            <a:r>
              <a:rPr lang="en-US" sz="2200" dirty="0" err="1"/>
              <a:t>bir</a:t>
            </a:r>
            <a:r>
              <a:rPr lang="en-US" sz="2200" dirty="0"/>
              <a:t> </a:t>
            </a:r>
            <a:r>
              <a:rPr lang="en-US" sz="2200" dirty="0" err="1"/>
              <a:t>sıra</a:t>
            </a:r>
            <a:r>
              <a:rPr lang="en-US" sz="2200" dirty="0"/>
              <a:t> </a:t>
            </a:r>
            <a:r>
              <a:rPr lang="en-US" sz="2200" dirty="0" err="1"/>
              <a:t>patologiyaların</a:t>
            </a:r>
            <a:r>
              <a:rPr lang="en-US" sz="2200" dirty="0"/>
              <a:t> </a:t>
            </a:r>
            <a:r>
              <a:rPr lang="en-US" sz="2200" dirty="0" err="1"/>
              <a:t>müalicəsində</a:t>
            </a:r>
            <a:r>
              <a:rPr lang="en-US" sz="2200" dirty="0"/>
              <a:t> </a:t>
            </a:r>
            <a:r>
              <a:rPr lang="en-US" sz="2200" dirty="0" err="1"/>
              <a:t>böyük</a:t>
            </a:r>
            <a:r>
              <a:rPr lang="en-US" sz="2200" dirty="0"/>
              <a:t> </a:t>
            </a:r>
            <a:r>
              <a:rPr lang="en-US" sz="2200" dirty="0" err="1"/>
              <a:t>əhəmiyyət</a:t>
            </a:r>
            <a:r>
              <a:rPr lang="en-US" sz="2200" dirty="0"/>
              <a:t> </a:t>
            </a:r>
            <a:r>
              <a:rPr lang="en-US" sz="2200" dirty="0" err="1"/>
              <a:t>kəsb</a:t>
            </a:r>
            <a:r>
              <a:rPr lang="en-US" sz="2200" dirty="0"/>
              <a:t> </a:t>
            </a:r>
            <a:r>
              <a:rPr lang="en-US" sz="2200" dirty="0" err="1"/>
              <a:t>edən</a:t>
            </a:r>
            <a:r>
              <a:rPr lang="en-US" sz="2200" dirty="0"/>
              <a:t> </a:t>
            </a:r>
            <a:r>
              <a:rPr lang="en-US" sz="2200" dirty="0" err="1"/>
              <a:t>yüngül</a:t>
            </a:r>
            <a:r>
              <a:rPr lang="en-US" sz="2200" dirty="0"/>
              <a:t> </a:t>
            </a:r>
            <a:r>
              <a:rPr lang="en-US" sz="2200" dirty="0" err="1"/>
              <a:t>öskürək</a:t>
            </a:r>
            <a:r>
              <a:rPr lang="en-US" sz="2200" dirty="0"/>
              <a:t> </a:t>
            </a:r>
            <a:r>
              <a:rPr lang="en-US" sz="2200" dirty="0" err="1"/>
              <a:t>əleyhinə</a:t>
            </a:r>
            <a:r>
              <a:rPr lang="en-US" sz="2200" dirty="0"/>
              <a:t> </a:t>
            </a:r>
            <a:r>
              <a:rPr lang="en-US" sz="2200" dirty="0" err="1"/>
              <a:t>təsirə</a:t>
            </a:r>
            <a:r>
              <a:rPr lang="en-US" sz="2200" dirty="0"/>
              <a:t> </a:t>
            </a:r>
            <a:r>
              <a:rPr lang="en-US" sz="2200" dirty="0" err="1"/>
              <a:t>malikdir</a:t>
            </a:r>
            <a:r>
              <a:rPr lang="en-US" sz="2200" dirty="0"/>
              <a:t>.</a:t>
            </a:r>
          </a:p>
          <a:p>
            <a:pPr marL="0" indent="0">
              <a:buNone/>
            </a:pPr>
            <a:r>
              <a:rPr lang="en-US" sz="2200" dirty="0" err="1"/>
              <a:t>Aktiv</a:t>
            </a:r>
            <a:r>
              <a:rPr lang="en-US" sz="2200" dirty="0"/>
              <a:t> </a:t>
            </a:r>
            <a:r>
              <a:rPr lang="en-US" sz="2200" dirty="0" err="1"/>
              <a:t>metabolit</a:t>
            </a:r>
            <a:r>
              <a:rPr lang="en-US" sz="2200" dirty="0"/>
              <a:t> </a:t>
            </a:r>
            <a:r>
              <a:rPr lang="en-US" sz="2200" dirty="0" err="1"/>
              <a:t>ambroksolun</a:t>
            </a:r>
            <a:r>
              <a:rPr lang="en-US" sz="2200" dirty="0"/>
              <a:t> </a:t>
            </a:r>
            <a:r>
              <a:rPr lang="en-US" sz="2200" dirty="0" err="1"/>
              <a:t>səthi</a:t>
            </a:r>
            <a:r>
              <a:rPr lang="en-US" sz="2200" dirty="0"/>
              <a:t> </a:t>
            </a:r>
            <a:r>
              <a:rPr lang="en-US" sz="2200" dirty="0" err="1"/>
              <a:t>aktiv</a:t>
            </a:r>
            <a:r>
              <a:rPr lang="en-US" sz="2200" dirty="0"/>
              <a:t> </a:t>
            </a:r>
            <a:r>
              <a:rPr lang="en-US" sz="2200" dirty="0" err="1"/>
              <a:t>maddə</a:t>
            </a:r>
            <a:r>
              <a:rPr lang="en-US" sz="2200" dirty="0"/>
              <a:t> </a:t>
            </a:r>
            <a:r>
              <a:rPr lang="en-US" sz="2200" dirty="0" err="1"/>
              <a:t>istehsal</a:t>
            </a:r>
            <a:r>
              <a:rPr lang="en-US" sz="2200" dirty="0"/>
              <a:t> </a:t>
            </a:r>
            <a:r>
              <a:rPr lang="en-US" sz="2200" dirty="0" err="1"/>
              <a:t>edən</a:t>
            </a:r>
            <a:r>
              <a:rPr lang="en-US" sz="2200" dirty="0"/>
              <a:t> </a:t>
            </a:r>
            <a:r>
              <a:rPr lang="en-US" sz="2200" dirty="0" err="1"/>
              <a:t>bronxial</a:t>
            </a:r>
            <a:r>
              <a:rPr lang="en-US" sz="2200" dirty="0"/>
              <a:t> </a:t>
            </a:r>
            <a:r>
              <a:rPr lang="en-US" sz="2200" dirty="0" err="1"/>
              <a:t>mukozanın</a:t>
            </a:r>
            <a:r>
              <a:rPr lang="en-US" sz="2200" dirty="0"/>
              <a:t> </a:t>
            </a:r>
            <a:r>
              <a:rPr lang="en-US" sz="2200" dirty="0" err="1"/>
              <a:t>sekretor</a:t>
            </a:r>
            <a:r>
              <a:rPr lang="en-US" sz="2200" dirty="0"/>
              <a:t> </a:t>
            </a:r>
            <a:r>
              <a:rPr lang="en-US" sz="2200" dirty="0" err="1"/>
              <a:t>hüceyrələrinin</a:t>
            </a:r>
            <a:r>
              <a:rPr lang="en-US" sz="2200" dirty="0"/>
              <a:t> </a:t>
            </a:r>
            <a:r>
              <a:rPr lang="en-US" sz="2200" dirty="0" err="1"/>
              <a:t>fəaliyyətini</a:t>
            </a:r>
            <a:r>
              <a:rPr lang="en-US" sz="2200" dirty="0"/>
              <a:t> </a:t>
            </a:r>
            <a:r>
              <a:rPr lang="en-US" sz="2200" dirty="0" err="1"/>
              <a:t>stimullaşdırdığını</a:t>
            </a:r>
            <a:r>
              <a:rPr lang="en-US" sz="2200" dirty="0"/>
              <a:t> </a:t>
            </a:r>
            <a:r>
              <a:rPr lang="en-US" sz="2200" dirty="0" err="1"/>
              <a:t>vurğulamaq</a:t>
            </a:r>
            <a:r>
              <a:rPr lang="en-US" sz="2200" dirty="0"/>
              <a:t> </a:t>
            </a:r>
            <a:r>
              <a:rPr lang="en-US" sz="2200" dirty="0" err="1"/>
              <a:t>vacibdir</a:t>
            </a:r>
            <a:r>
              <a:rPr lang="en-US" sz="2200" dirty="0"/>
              <a:t>.</a:t>
            </a:r>
            <a:r>
              <a:rPr lang="az-Latn-AZ" sz="2200" dirty="0"/>
              <a:t> </a:t>
            </a:r>
            <a:endParaRPr lang="en-US" sz="2200" dirty="0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8EB5A082-1597-43EA-AD18-074D8C11EDB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492508" y="139106"/>
          <a:ext cx="1521828" cy="729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1207159" imgH="623486" progId="CorelDraw.Graphic.17">
                  <p:embed/>
                </p:oleObj>
              </mc:Choice>
              <mc:Fallback>
                <p:oleObj name="CorelDRAW" r:id="rId3" imgW="1207159" imgH="623486" progId="CorelDraw.Graphic.17">
                  <p:embed/>
                  <p:pic>
                    <p:nvPicPr>
                      <p:cNvPr id="5" name="Объект 4">
                        <a:extLst>
                          <a:ext uri="{FF2B5EF4-FFF2-40B4-BE49-F238E27FC236}">
                            <a16:creationId xmlns:a16="http://schemas.microsoft.com/office/drawing/2014/main" id="{8EB5A082-1597-43EA-AD18-074D8C11EDB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492508" y="139106"/>
                        <a:ext cx="1521828" cy="7295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7ED654F-C847-47E2-B91A-6D9BC4041C94}"/>
              </a:ext>
            </a:extLst>
          </p:cNvPr>
          <p:cNvSpPr txBox="1"/>
          <p:nvPr/>
        </p:nvSpPr>
        <p:spPr>
          <a:xfrm>
            <a:off x="0" y="6611779"/>
            <a:ext cx="755299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srgbClr val="002060"/>
                </a:solidFill>
              </a:rPr>
              <a:t>Комбинированные препараты в лечении острых и хронических заболеваний легких. </a:t>
            </a:r>
            <a:r>
              <a:rPr lang="ru-RU" sz="1000" dirty="0" err="1">
                <a:solidFill>
                  <a:srgbClr val="002060"/>
                </a:solidFill>
              </a:rPr>
              <a:t>Княжевская</a:t>
            </a:r>
            <a:r>
              <a:rPr lang="ru-RU" sz="1000" dirty="0">
                <a:solidFill>
                  <a:srgbClr val="002060"/>
                </a:solidFill>
              </a:rPr>
              <a:t> Н.П. , Бобков Е.В.</a:t>
            </a:r>
            <a:endParaRPr lang="ru-BY" sz="1000" dirty="0">
              <a:solidFill>
                <a:srgbClr val="002060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B1F8E30-FCDE-40E8-AD57-BFA1B1625C0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6545" y="6294506"/>
            <a:ext cx="1514047" cy="46166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B0298C9-F473-4922-8F19-125B0DCCDA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34" y="1565330"/>
            <a:ext cx="3471620" cy="439422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062084F-7E5E-444A-AD13-E0677CAD980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754" y="1049276"/>
            <a:ext cx="929601" cy="922576"/>
          </a:xfrm>
          <a:prstGeom prst="rect">
            <a:avLst/>
          </a:prstGeom>
        </p:spPr>
      </p:pic>
      <p:sp>
        <p:nvSpPr>
          <p:cNvPr id="12" name="Заголовок 11">
            <a:extLst>
              <a:ext uri="{FF2B5EF4-FFF2-40B4-BE49-F238E27FC236}">
                <a16:creationId xmlns:a16="http://schemas.microsoft.com/office/drawing/2014/main" id="{9574BE31-BEEE-49A4-83E1-8F034E669A9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56461" y="372298"/>
            <a:ext cx="4804475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baseline="30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RESPIRA PLUS</a:t>
            </a:r>
            <a:r>
              <a:rPr lang="ru-RU" sz="6000" b="1" baseline="30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b="1" dirty="0">
                <a:solidFill>
                  <a:srgbClr val="0070C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204296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BF78453-EE29-44B1-86F2-CB56383527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6244" y="1997995"/>
            <a:ext cx="7000825" cy="4700697"/>
          </a:xfrm>
        </p:spPr>
        <p:txBody>
          <a:bodyPr>
            <a:normAutofit/>
          </a:bodyPr>
          <a:lstStyle/>
          <a:p>
            <a:r>
              <a:rPr lang="en-US" dirty="0"/>
              <a:t>G</a:t>
            </a:r>
            <a:r>
              <a:rPr lang="az-Latn-AZ" dirty="0"/>
              <a:t>v</a:t>
            </a:r>
            <a:r>
              <a:rPr lang="en-US" dirty="0"/>
              <a:t>a</a:t>
            </a:r>
            <a:r>
              <a:rPr lang="az-Latn-AZ" dirty="0"/>
              <a:t>y</a:t>
            </a:r>
            <a:r>
              <a:rPr lang="en-US" dirty="0" err="1"/>
              <a:t>fenesin</a:t>
            </a:r>
            <a:r>
              <a:rPr lang="en-US" dirty="0"/>
              <a:t>, </a:t>
            </a:r>
            <a:r>
              <a:rPr lang="en-US" dirty="0" err="1"/>
              <a:t>bronxial</a:t>
            </a:r>
            <a:r>
              <a:rPr lang="en-US" dirty="0"/>
              <a:t> </a:t>
            </a:r>
            <a:r>
              <a:rPr lang="en-US" dirty="0" err="1"/>
              <a:t>vəzilərin</a:t>
            </a:r>
            <a:r>
              <a:rPr lang="en-US" dirty="0"/>
              <a:t> </a:t>
            </a:r>
            <a:r>
              <a:rPr lang="en-US" dirty="0" err="1"/>
              <a:t>ifrazını</a:t>
            </a:r>
            <a:r>
              <a:rPr lang="en-US" dirty="0"/>
              <a:t> </a:t>
            </a:r>
            <a:r>
              <a:rPr lang="en-US" dirty="0" err="1"/>
              <a:t>artırmaqla</a:t>
            </a:r>
            <a:r>
              <a:rPr lang="en-US" dirty="0"/>
              <a:t> </a:t>
            </a:r>
            <a:r>
              <a:rPr lang="en-US" dirty="0" err="1"/>
              <a:t>yanaşı</a:t>
            </a:r>
            <a:r>
              <a:rPr lang="en-US" dirty="0"/>
              <a:t>, </a:t>
            </a:r>
            <a:r>
              <a:rPr lang="en-US" dirty="0" err="1"/>
              <a:t>səthi</a:t>
            </a:r>
            <a:r>
              <a:rPr lang="en-US" dirty="0"/>
              <a:t> </a:t>
            </a:r>
            <a:r>
              <a:rPr lang="en-US" dirty="0" err="1"/>
              <a:t>gərginliyi</a:t>
            </a:r>
            <a:r>
              <a:rPr lang="en-US" dirty="0"/>
              <a:t> </a:t>
            </a:r>
            <a:r>
              <a:rPr lang="en-US" dirty="0" err="1"/>
              <a:t>və</a:t>
            </a:r>
            <a:r>
              <a:rPr lang="en-US" dirty="0"/>
              <a:t> </a:t>
            </a:r>
            <a:r>
              <a:rPr lang="en-US" dirty="0" err="1"/>
              <a:t>bəlğəmin</a:t>
            </a:r>
            <a:r>
              <a:rPr lang="en-US" dirty="0"/>
              <a:t> </a:t>
            </a:r>
            <a:r>
              <a:rPr lang="en-US" dirty="0" err="1"/>
              <a:t>bronxial</a:t>
            </a:r>
            <a:r>
              <a:rPr lang="en-US" dirty="0"/>
              <a:t> </a:t>
            </a:r>
            <a:r>
              <a:rPr lang="en-US" dirty="0" err="1"/>
              <a:t>selikli</a:t>
            </a:r>
            <a:r>
              <a:rPr lang="en-US" dirty="0"/>
              <a:t> </a:t>
            </a:r>
            <a:r>
              <a:rPr lang="en-US" dirty="0" err="1"/>
              <a:t>qişaya</a:t>
            </a:r>
            <a:r>
              <a:rPr lang="en-US" dirty="0"/>
              <a:t> </a:t>
            </a:r>
            <a:r>
              <a:rPr lang="en-US" dirty="0" err="1"/>
              <a:t>yapışmasını</a:t>
            </a:r>
            <a:r>
              <a:rPr lang="en-US" dirty="0"/>
              <a:t> </a:t>
            </a:r>
            <a:r>
              <a:rPr lang="en-US" dirty="0" err="1"/>
              <a:t>zəiflədən</a:t>
            </a:r>
            <a:r>
              <a:rPr lang="en-US" dirty="0"/>
              <a:t>, </a:t>
            </a:r>
            <a:r>
              <a:rPr lang="az-Latn-AZ" dirty="0"/>
              <a:t>seliyi</a:t>
            </a:r>
            <a:r>
              <a:rPr lang="en-US" dirty="0"/>
              <a:t>n </a:t>
            </a:r>
            <a:r>
              <a:rPr lang="en-US" dirty="0" err="1"/>
              <a:t>turşulu</a:t>
            </a:r>
            <a:r>
              <a:rPr lang="en-US" dirty="0"/>
              <a:t> </a:t>
            </a:r>
            <a:r>
              <a:rPr lang="en-US" dirty="0" err="1"/>
              <a:t>mukopolisaxaridlərinin</a:t>
            </a:r>
            <a:r>
              <a:rPr lang="en-US" dirty="0"/>
              <a:t> </a:t>
            </a:r>
            <a:r>
              <a:rPr lang="en-US" dirty="0" err="1"/>
              <a:t>depolimerləşməsi</a:t>
            </a:r>
            <a:r>
              <a:rPr lang="en-US" dirty="0"/>
              <a:t> </a:t>
            </a:r>
            <a:r>
              <a:rPr lang="en-US" dirty="0" err="1"/>
              <a:t>hesabına</a:t>
            </a:r>
            <a:r>
              <a:rPr lang="en-US" dirty="0"/>
              <a:t> </a:t>
            </a:r>
            <a:r>
              <a:rPr lang="en-US" dirty="0" err="1"/>
              <a:t>onun</a:t>
            </a:r>
            <a:r>
              <a:rPr lang="en-US" dirty="0"/>
              <a:t> </a:t>
            </a:r>
            <a:r>
              <a:rPr lang="en-US" dirty="0" err="1"/>
              <a:t>yapışqanlığını</a:t>
            </a:r>
            <a:r>
              <a:rPr lang="en-US" dirty="0"/>
              <a:t> </a:t>
            </a:r>
            <a:r>
              <a:rPr lang="en-US" dirty="0" err="1"/>
              <a:t>azaldan</a:t>
            </a:r>
            <a:r>
              <a:rPr lang="en-US" dirty="0"/>
              <a:t> </a:t>
            </a:r>
            <a:r>
              <a:rPr lang="en-US" dirty="0" err="1"/>
              <a:t>mukolitik</a:t>
            </a:r>
            <a:r>
              <a:rPr lang="en-US" dirty="0"/>
              <a:t> </a:t>
            </a:r>
            <a:r>
              <a:rPr lang="az-Latn-AZ" dirty="0"/>
              <a:t>vasitə</a:t>
            </a:r>
            <a:r>
              <a:rPr lang="en-US" dirty="0"/>
              <a:t>dir.</a:t>
            </a:r>
          </a:p>
          <a:p>
            <a:r>
              <a:rPr lang="en-US" dirty="0"/>
              <a:t>G</a:t>
            </a:r>
            <a:r>
              <a:rPr lang="az-Latn-AZ" dirty="0"/>
              <a:t>v</a:t>
            </a:r>
            <a:r>
              <a:rPr lang="en-US" dirty="0"/>
              <a:t>a</a:t>
            </a:r>
            <a:r>
              <a:rPr lang="az-Latn-AZ" dirty="0"/>
              <a:t>y</a:t>
            </a:r>
            <a:r>
              <a:rPr lang="en-US" dirty="0" err="1"/>
              <a:t>fenesin</a:t>
            </a:r>
            <a:r>
              <a:rPr lang="en-US" dirty="0"/>
              <a:t> </a:t>
            </a:r>
            <a:r>
              <a:rPr lang="en-US" dirty="0" err="1"/>
              <a:t>kirpikli</a:t>
            </a:r>
            <a:r>
              <a:rPr lang="en-US" dirty="0"/>
              <a:t> </a:t>
            </a:r>
            <a:r>
              <a:rPr lang="en-US" dirty="0" err="1"/>
              <a:t>epitelin</a:t>
            </a:r>
            <a:r>
              <a:rPr lang="en-US" dirty="0"/>
              <a:t> </a:t>
            </a:r>
            <a:r>
              <a:rPr lang="en-US" dirty="0" err="1"/>
              <a:t>aktivliyini</a:t>
            </a:r>
            <a:r>
              <a:rPr lang="en-US" dirty="0"/>
              <a:t> </a:t>
            </a:r>
            <a:r>
              <a:rPr lang="en-US" dirty="0" err="1"/>
              <a:t>və</a:t>
            </a:r>
            <a:r>
              <a:rPr lang="en-US" dirty="0"/>
              <a:t> </a:t>
            </a:r>
            <a:r>
              <a:rPr lang="en-US" dirty="0" err="1"/>
              <a:t>bronxiolların</a:t>
            </a:r>
            <a:r>
              <a:rPr lang="en-US" dirty="0"/>
              <a:t> </a:t>
            </a:r>
            <a:r>
              <a:rPr lang="en-US" dirty="0" err="1"/>
              <a:t>peristaltik</a:t>
            </a:r>
            <a:r>
              <a:rPr lang="en-US" dirty="0"/>
              <a:t> </a:t>
            </a:r>
            <a:r>
              <a:rPr lang="en-US" dirty="0" err="1"/>
              <a:t>hərəkətlərini</a:t>
            </a:r>
            <a:r>
              <a:rPr lang="en-US" dirty="0"/>
              <a:t> </a:t>
            </a:r>
            <a:r>
              <a:rPr lang="en-US" dirty="0" err="1"/>
              <a:t>artırır</a:t>
            </a:r>
            <a:r>
              <a:rPr lang="en-US" dirty="0"/>
              <a:t>, </a:t>
            </a:r>
            <a:r>
              <a:rPr lang="en-US" dirty="0" err="1"/>
              <a:t>bəlğəmin</a:t>
            </a:r>
            <a:r>
              <a:rPr lang="en-US" dirty="0"/>
              <a:t> </a:t>
            </a:r>
            <a:r>
              <a:rPr lang="en-US" dirty="0" err="1"/>
              <a:t>tənəffüs</a:t>
            </a:r>
            <a:r>
              <a:rPr lang="en-US" dirty="0"/>
              <a:t> </a:t>
            </a:r>
            <a:r>
              <a:rPr lang="en-US" dirty="0" err="1"/>
              <a:t>yolları</a:t>
            </a:r>
            <a:r>
              <a:rPr lang="en-US" dirty="0"/>
              <a:t> </a:t>
            </a:r>
            <a:r>
              <a:rPr lang="en-US" dirty="0" err="1"/>
              <a:t>ilə</a:t>
            </a:r>
            <a:r>
              <a:rPr lang="en-US" dirty="0"/>
              <a:t> </a:t>
            </a:r>
            <a:r>
              <a:rPr lang="en-US" dirty="0" err="1"/>
              <a:t>hərəkətini</a:t>
            </a:r>
            <a:r>
              <a:rPr lang="en-US" dirty="0"/>
              <a:t> </a:t>
            </a:r>
            <a:r>
              <a:rPr lang="en-US" dirty="0" err="1"/>
              <a:t>və</a:t>
            </a:r>
            <a:r>
              <a:rPr lang="en-US" dirty="0"/>
              <a:t> </a:t>
            </a:r>
            <a:r>
              <a:rPr lang="en-US" dirty="0" err="1"/>
              <a:t>onun</a:t>
            </a:r>
            <a:r>
              <a:rPr lang="en-US" dirty="0"/>
              <a:t> </a:t>
            </a:r>
            <a:r>
              <a:rPr lang="en-US" dirty="0" err="1"/>
              <a:t>çıxarılmasını</a:t>
            </a:r>
            <a:r>
              <a:rPr lang="en-US" dirty="0"/>
              <a:t> </a:t>
            </a:r>
            <a:r>
              <a:rPr lang="en-US" dirty="0" err="1"/>
              <a:t>asanlaşdırır</a:t>
            </a:r>
            <a:r>
              <a:rPr lang="en-US" dirty="0"/>
              <a:t>. </a:t>
            </a:r>
            <a:r>
              <a:rPr lang="en-US" dirty="0" err="1"/>
              <a:t>Nəticədə</a:t>
            </a:r>
            <a:r>
              <a:rPr lang="en-US" dirty="0"/>
              <a:t> </a:t>
            </a:r>
            <a:r>
              <a:rPr lang="en-US" dirty="0" err="1"/>
              <a:t>ifraz</a:t>
            </a:r>
            <a:r>
              <a:rPr lang="en-US" dirty="0"/>
              <a:t> </a:t>
            </a:r>
            <a:r>
              <a:rPr lang="en-US" dirty="0" err="1"/>
              <a:t>olunan</a:t>
            </a:r>
            <a:r>
              <a:rPr lang="en-US" dirty="0"/>
              <a:t> </a:t>
            </a:r>
            <a:r>
              <a:rPr lang="en-US" dirty="0" err="1"/>
              <a:t>bəlğəmin</a:t>
            </a:r>
            <a:r>
              <a:rPr lang="en-US" dirty="0"/>
              <a:t> </a:t>
            </a:r>
            <a:r>
              <a:rPr lang="en-US" dirty="0" err="1"/>
              <a:t>həcmi</a:t>
            </a:r>
            <a:r>
              <a:rPr lang="en-US" dirty="0"/>
              <a:t> </a:t>
            </a:r>
            <a:r>
              <a:rPr lang="en-US" dirty="0" err="1"/>
              <a:t>artır</a:t>
            </a:r>
            <a:r>
              <a:rPr lang="en-US" dirty="0"/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2AA5B8-5924-4AB0-A03B-8B46809B9842}"/>
              </a:ext>
            </a:extLst>
          </p:cNvPr>
          <p:cNvSpPr txBox="1"/>
          <p:nvPr/>
        </p:nvSpPr>
        <p:spPr>
          <a:xfrm>
            <a:off x="5115705" y="159308"/>
            <a:ext cx="5149121" cy="1872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az-Latn-AZ" sz="20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Salbutamol</a:t>
            </a:r>
            <a:r>
              <a:rPr lang="ru-RU" sz="20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1,0 </a:t>
            </a:r>
            <a:r>
              <a:rPr lang="az-Latn-AZ" sz="20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mq</a:t>
            </a:r>
            <a:r>
              <a:rPr lang="ru-RU" sz="20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az-Latn-AZ" sz="20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Bromheksin hidroxlorid</a:t>
            </a:r>
            <a:r>
              <a:rPr lang="ru-RU" sz="20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2,0 </a:t>
            </a:r>
            <a:r>
              <a:rPr lang="az-Latn-AZ" sz="20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mq</a:t>
            </a:r>
            <a:r>
              <a:rPr lang="ru-RU" sz="20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az-Latn-AZ" sz="20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Qvayfenezin</a:t>
            </a:r>
            <a:r>
              <a:rPr lang="ru-RU" sz="20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50,0 </a:t>
            </a:r>
            <a:r>
              <a:rPr lang="az-Latn-AZ" sz="20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mq</a:t>
            </a:r>
            <a:r>
              <a:rPr lang="ru-RU" sz="20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az-Latn-AZ" sz="20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Levomentol</a:t>
            </a:r>
            <a:r>
              <a:rPr lang="ru-RU" sz="20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0,5 </a:t>
            </a:r>
            <a:r>
              <a:rPr lang="az-Latn-AZ" sz="20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mq</a:t>
            </a:r>
            <a:r>
              <a:rPr lang="ru-RU" sz="20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BY" sz="2000" dirty="0"/>
          </a:p>
        </p:txBody>
      </p:sp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CE6BDA71-BF35-4C7C-B409-80AE7457097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492508" y="139106"/>
          <a:ext cx="1521828" cy="729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1207159" imgH="623486" progId="CorelDraw.Graphic.17">
                  <p:embed/>
                </p:oleObj>
              </mc:Choice>
              <mc:Fallback>
                <p:oleObj name="CorelDRAW" r:id="rId3" imgW="1207159" imgH="623486" progId="CorelDraw.Graphic.17">
                  <p:embed/>
                  <p:pic>
                    <p:nvPicPr>
                      <p:cNvPr id="12" name="Объект 11">
                        <a:extLst>
                          <a:ext uri="{FF2B5EF4-FFF2-40B4-BE49-F238E27FC236}">
                            <a16:creationId xmlns:a16="http://schemas.microsoft.com/office/drawing/2014/main" id="{1A911F66-A013-4F0F-8EE1-C1917A6BA79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492508" y="139106"/>
                        <a:ext cx="1521828" cy="7295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0491769-AA37-4127-B81F-B6FECB1E385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2623" y="6294506"/>
            <a:ext cx="1967969" cy="46166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F9BCEEB-5733-48C1-A598-02776D70D6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64" y="1868939"/>
            <a:ext cx="3722888" cy="442556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3494796-2508-4E56-857D-217325CAD7C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347" y="1350057"/>
            <a:ext cx="929601" cy="922576"/>
          </a:xfrm>
          <a:prstGeom prst="rect">
            <a:avLst/>
          </a:prstGeom>
        </p:spPr>
      </p:pic>
      <p:sp>
        <p:nvSpPr>
          <p:cNvPr id="13" name="Заголовок 12">
            <a:extLst>
              <a:ext uri="{FF2B5EF4-FFF2-40B4-BE49-F238E27FC236}">
                <a16:creationId xmlns:a16="http://schemas.microsoft.com/office/drawing/2014/main" id="{E72B2D10-DBF6-48B3-9C3A-083BD15AD45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32763" y="517802"/>
            <a:ext cx="4556213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baseline="30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RESPIRA PLUS</a:t>
            </a:r>
            <a:r>
              <a:rPr lang="ru-RU" sz="6000" b="1" baseline="30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b="1" dirty="0">
                <a:solidFill>
                  <a:srgbClr val="0070C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777699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ECDFCAF-C4D8-4CFA-A563-F789E170FB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6700" y="2585034"/>
            <a:ext cx="5789907" cy="34800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Levomentol</a:t>
            </a:r>
            <a:r>
              <a:rPr lang="en-US" dirty="0"/>
              <a:t> </a:t>
            </a:r>
            <a:r>
              <a:rPr lang="en-US" dirty="0" err="1"/>
              <a:t>antispazmo</a:t>
            </a:r>
            <a:r>
              <a:rPr lang="az-Latn-AZ" dirty="0"/>
              <a:t>liti</a:t>
            </a:r>
            <a:r>
              <a:rPr lang="en-US" dirty="0"/>
              <a:t>k </a:t>
            </a:r>
            <a:r>
              <a:rPr lang="en-US" dirty="0" err="1"/>
              <a:t>təsir</a:t>
            </a:r>
            <a:r>
              <a:rPr lang="en-US" dirty="0"/>
              <a:t> </a:t>
            </a:r>
            <a:r>
              <a:rPr lang="en-US" dirty="0" err="1"/>
              <a:t>göstərir</a:t>
            </a:r>
            <a:r>
              <a:rPr lang="en-US" dirty="0"/>
              <a:t>, </a:t>
            </a:r>
            <a:r>
              <a:rPr lang="en-US" dirty="0" err="1"/>
              <a:t>bronxial</a:t>
            </a:r>
            <a:r>
              <a:rPr lang="en-US" dirty="0"/>
              <a:t> </a:t>
            </a:r>
            <a:r>
              <a:rPr lang="az-Latn-AZ" dirty="0"/>
              <a:t>vəzi</a:t>
            </a:r>
            <a:r>
              <a:rPr lang="en-US" dirty="0" err="1"/>
              <a:t>lərin</a:t>
            </a:r>
            <a:r>
              <a:rPr lang="en-US" dirty="0"/>
              <a:t> </a:t>
            </a:r>
            <a:r>
              <a:rPr lang="en-US" dirty="0" err="1"/>
              <a:t>sekresiyasını</a:t>
            </a:r>
            <a:r>
              <a:rPr lang="en-US" dirty="0"/>
              <a:t> </a:t>
            </a:r>
            <a:r>
              <a:rPr lang="en-US" dirty="0" err="1"/>
              <a:t>yumşaq</a:t>
            </a:r>
            <a:r>
              <a:rPr lang="en-US" dirty="0"/>
              <a:t> </a:t>
            </a:r>
            <a:r>
              <a:rPr lang="en-US" dirty="0" err="1"/>
              <a:t>şəkildə</a:t>
            </a:r>
            <a:r>
              <a:rPr lang="en-US" dirty="0"/>
              <a:t> </a:t>
            </a:r>
            <a:r>
              <a:rPr lang="en-US" dirty="0" err="1"/>
              <a:t>stimullaşdırır</a:t>
            </a:r>
            <a:r>
              <a:rPr lang="en-US" dirty="0"/>
              <a:t>, </a:t>
            </a:r>
            <a:r>
              <a:rPr lang="en-US" dirty="0" err="1"/>
              <a:t>zəif</a:t>
            </a:r>
            <a:r>
              <a:rPr lang="en-US" dirty="0"/>
              <a:t> </a:t>
            </a:r>
            <a:r>
              <a:rPr lang="en-US" dirty="0" err="1"/>
              <a:t>antiseptik</a:t>
            </a:r>
            <a:r>
              <a:rPr lang="en-US" dirty="0"/>
              <a:t> </a:t>
            </a:r>
            <a:r>
              <a:rPr lang="en-US" dirty="0" err="1"/>
              <a:t>xüsusiyyətlərə</a:t>
            </a:r>
            <a:r>
              <a:rPr lang="en-US" dirty="0"/>
              <a:t> </a:t>
            </a:r>
            <a:r>
              <a:rPr lang="en-US" dirty="0" err="1"/>
              <a:t>malikdir</a:t>
            </a:r>
            <a:r>
              <a:rPr lang="en-US" dirty="0"/>
              <a:t>. </a:t>
            </a:r>
            <a:r>
              <a:rPr lang="en-US" dirty="0" err="1"/>
              <a:t>Sakitləşdirici</a:t>
            </a:r>
            <a:r>
              <a:rPr lang="en-US" dirty="0"/>
              <a:t> </a:t>
            </a:r>
            <a:r>
              <a:rPr lang="en-US" dirty="0" err="1"/>
              <a:t>təsir</a:t>
            </a:r>
            <a:r>
              <a:rPr lang="en-US" dirty="0"/>
              <a:t> </a:t>
            </a:r>
            <a:r>
              <a:rPr lang="en-US" dirty="0" err="1"/>
              <a:t>göstərir</a:t>
            </a:r>
            <a:r>
              <a:rPr lang="en-US" dirty="0"/>
              <a:t> </a:t>
            </a:r>
            <a:r>
              <a:rPr lang="en-US" dirty="0" err="1"/>
              <a:t>və</a:t>
            </a:r>
            <a:r>
              <a:rPr lang="en-US" dirty="0"/>
              <a:t> </a:t>
            </a:r>
            <a:r>
              <a:rPr lang="en-US" dirty="0" err="1"/>
              <a:t>tənəffüs</a:t>
            </a:r>
            <a:r>
              <a:rPr lang="en-US" dirty="0"/>
              <a:t> </a:t>
            </a:r>
            <a:r>
              <a:rPr lang="en-US" dirty="0" err="1"/>
              <a:t>yollarının</a:t>
            </a:r>
            <a:r>
              <a:rPr lang="en-US" dirty="0"/>
              <a:t> </a:t>
            </a:r>
            <a:r>
              <a:rPr lang="en-US" dirty="0" err="1"/>
              <a:t>selikli</a:t>
            </a:r>
            <a:r>
              <a:rPr lang="en-US" dirty="0"/>
              <a:t> </a:t>
            </a:r>
            <a:r>
              <a:rPr lang="en-US" dirty="0" err="1"/>
              <a:t>qişasının</a:t>
            </a:r>
            <a:r>
              <a:rPr lang="en-US" dirty="0"/>
              <a:t> </a:t>
            </a:r>
            <a:r>
              <a:rPr lang="en-US" dirty="0" err="1"/>
              <a:t>qıcıqlanmasını</a:t>
            </a:r>
            <a:r>
              <a:rPr lang="en-US" dirty="0"/>
              <a:t> </a:t>
            </a:r>
            <a:r>
              <a:rPr lang="en-US" dirty="0" err="1"/>
              <a:t>azaldır</a:t>
            </a:r>
            <a:r>
              <a:rPr lang="en-US" dirty="0"/>
              <a:t>. </a:t>
            </a:r>
            <a:r>
              <a:rPr lang="en-US" dirty="0" err="1"/>
              <a:t>Zəif</a:t>
            </a:r>
            <a:r>
              <a:rPr lang="en-US" dirty="0"/>
              <a:t> </a:t>
            </a:r>
            <a:r>
              <a:rPr lang="en-US" dirty="0" err="1"/>
              <a:t>lokal</a:t>
            </a:r>
            <a:r>
              <a:rPr lang="en-US" dirty="0"/>
              <a:t> </a:t>
            </a:r>
            <a:r>
              <a:rPr lang="en-US" dirty="0" err="1"/>
              <a:t>aneste</a:t>
            </a:r>
            <a:r>
              <a:rPr lang="az-Latn-AZ" dirty="0"/>
              <a:t>t</a:t>
            </a:r>
            <a:r>
              <a:rPr lang="en-US" dirty="0" err="1"/>
              <a:t>ik</a:t>
            </a:r>
            <a:r>
              <a:rPr lang="en-US" dirty="0"/>
              <a:t> </a:t>
            </a:r>
            <a:r>
              <a:rPr lang="en-US" dirty="0" err="1"/>
              <a:t>xüsusiyyətlərə</a:t>
            </a:r>
            <a:r>
              <a:rPr lang="en-US" dirty="0"/>
              <a:t> </a:t>
            </a:r>
            <a:r>
              <a:rPr lang="en-US" dirty="0" err="1"/>
              <a:t>malikdir</a:t>
            </a:r>
            <a:r>
              <a:rPr lang="en-US" dirty="0"/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FC219E-7113-4463-A2AF-85DFA620300C}"/>
              </a:ext>
            </a:extLst>
          </p:cNvPr>
          <p:cNvSpPr txBox="1"/>
          <p:nvPr/>
        </p:nvSpPr>
        <p:spPr>
          <a:xfrm>
            <a:off x="4900583" y="405483"/>
            <a:ext cx="5149121" cy="1872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az-Latn-AZ" sz="20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Salbutamol</a:t>
            </a:r>
            <a:r>
              <a:rPr lang="ru-RU" sz="20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1,0 </a:t>
            </a:r>
            <a:r>
              <a:rPr lang="az-Latn-AZ" sz="20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mq</a:t>
            </a:r>
            <a:r>
              <a:rPr lang="ru-RU" sz="20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az-Latn-AZ" sz="20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Bromheksin hidroxlorid</a:t>
            </a:r>
            <a:r>
              <a:rPr lang="ru-RU" sz="20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2,0 </a:t>
            </a:r>
            <a:r>
              <a:rPr lang="az-Latn-AZ" sz="20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mq</a:t>
            </a:r>
            <a:r>
              <a:rPr lang="ru-RU" sz="20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az-Latn-AZ" sz="20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Qvayfenezin</a:t>
            </a:r>
            <a:r>
              <a:rPr lang="ru-RU" sz="20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50,0 </a:t>
            </a:r>
            <a:r>
              <a:rPr lang="az-Latn-AZ" sz="20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mq</a:t>
            </a:r>
            <a:r>
              <a:rPr lang="ru-RU" sz="20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az-Latn-AZ" sz="20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Levomentol</a:t>
            </a:r>
            <a:r>
              <a:rPr lang="ru-RU" sz="20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0,5 </a:t>
            </a:r>
            <a:r>
              <a:rPr lang="az-Latn-AZ" sz="20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mq</a:t>
            </a:r>
            <a:endParaRPr lang="ru-BY" sz="2000" dirty="0"/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0CA419F0-27D3-4396-9713-C69A0297D06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492508" y="139106"/>
          <a:ext cx="1521828" cy="729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1207159" imgH="623486" progId="CorelDraw.Graphic.17">
                  <p:embed/>
                </p:oleObj>
              </mc:Choice>
              <mc:Fallback>
                <p:oleObj name="CorelDRAW" r:id="rId3" imgW="1207159" imgH="623486" progId="CorelDraw.Graphic.17">
                  <p:embed/>
                  <p:pic>
                    <p:nvPicPr>
                      <p:cNvPr id="12" name="Объект 11">
                        <a:extLst>
                          <a:ext uri="{FF2B5EF4-FFF2-40B4-BE49-F238E27FC236}">
                            <a16:creationId xmlns:a16="http://schemas.microsoft.com/office/drawing/2014/main" id="{1A911F66-A013-4F0F-8EE1-C1917A6BA79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492508" y="139106"/>
                        <a:ext cx="1521828" cy="7295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E4258C4-43DB-4CDE-B062-0BE545E2308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2623" y="6294506"/>
            <a:ext cx="1967969" cy="46166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456A224-1BDF-496A-9D7D-ED4BD125853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29" y="1545259"/>
            <a:ext cx="4065623" cy="481267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D3FF192-B26F-4FF3-AC71-53FD9BB11C7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1516" y="1162843"/>
            <a:ext cx="929601" cy="92257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6F14F52-45FC-4570-9466-678BB783DF9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415" y="670562"/>
            <a:ext cx="1366392" cy="1288781"/>
          </a:xfrm>
          <a:prstGeom prst="rect">
            <a:avLst/>
          </a:prstGeom>
        </p:spPr>
      </p:pic>
      <p:sp>
        <p:nvSpPr>
          <p:cNvPr id="13" name="Заголовок 12">
            <a:extLst>
              <a:ext uri="{FF2B5EF4-FFF2-40B4-BE49-F238E27FC236}">
                <a16:creationId xmlns:a16="http://schemas.microsoft.com/office/drawing/2014/main" id="{44530B1C-665D-418D-921F-298FB5368EA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7664" y="378099"/>
            <a:ext cx="4722919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baseline="30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RESPIRA PLUS</a:t>
            </a:r>
            <a:r>
              <a:rPr lang="ru-RU" sz="6000" b="1" baseline="30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b="1" dirty="0">
                <a:solidFill>
                  <a:srgbClr val="0070C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708476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7BF46E7-FC0D-4EF4-B024-2146AB642F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754" y="1049276"/>
            <a:ext cx="929601" cy="92257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8C62D59-C522-4395-A8BA-B85ED2022D1F}"/>
              </a:ext>
            </a:extLst>
          </p:cNvPr>
          <p:cNvSpPr txBox="1"/>
          <p:nvPr/>
        </p:nvSpPr>
        <p:spPr>
          <a:xfrm>
            <a:off x="6096000" y="1759016"/>
            <a:ext cx="57486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/>
              <a:t>bəlğəmgətirici</a:t>
            </a:r>
            <a:r>
              <a:rPr lang="en-US" sz="2400" dirty="0"/>
              <a:t> </a:t>
            </a:r>
            <a:r>
              <a:rPr lang="en-US" sz="2400" dirty="0" err="1"/>
              <a:t>təsirini</a:t>
            </a:r>
            <a:r>
              <a:rPr lang="en-US" sz="2400" dirty="0"/>
              <a:t> </a:t>
            </a:r>
            <a:r>
              <a:rPr lang="en-US" sz="2400" dirty="0" err="1"/>
              <a:t>sürətləndirir</a:t>
            </a:r>
            <a:endParaRPr lang="en-US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21BA55-DBCC-4626-87D1-E6A48F857007}"/>
              </a:ext>
            </a:extLst>
          </p:cNvPr>
          <p:cNvSpPr txBox="1"/>
          <p:nvPr/>
        </p:nvSpPr>
        <p:spPr>
          <a:xfrm>
            <a:off x="5947972" y="2647031"/>
            <a:ext cx="665563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/>
              <a:t>öskürəyin</a:t>
            </a:r>
            <a:r>
              <a:rPr lang="en-US" sz="2400" dirty="0"/>
              <a:t> </a:t>
            </a:r>
            <a:r>
              <a:rPr lang="en-US" sz="2400" dirty="0" err="1"/>
              <a:t>təsirli</a:t>
            </a:r>
            <a:r>
              <a:rPr lang="en-US" sz="2400" dirty="0"/>
              <a:t> (</a:t>
            </a:r>
            <a:r>
              <a:rPr lang="en-US" sz="2400" dirty="0" err="1"/>
              <a:t>yaş</a:t>
            </a:r>
            <a:r>
              <a:rPr lang="en-US" sz="2400" dirty="0"/>
              <a:t>) </a:t>
            </a:r>
            <a:r>
              <a:rPr lang="en-US" sz="2400" dirty="0" err="1"/>
              <a:t>öskürəyə</a:t>
            </a:r>
            <a:r>
              <a:rPr lang="en-US" sz="2400" dirty="0"/>
              <a:t> </a:t>
            </a:r>
            <a:r>
              <a:rPr lang="en-US" sz="2400" dirty="0" err="1"/>
              <a:t>keçməsini</a:t>
            </a:r>
            <a:r>
              <a:rPr lang="en-US" sz="2400" dirty="0"/>
              <a:t> </a:t>
            </a:r>
            <a:r>
              <a:rPr lang="en-US" sz="2400" dirty="0" err="1"/>
              <a:t>təşviq</a:t>
            </a:r>
            <a:r>
              <a:rPr lang="en-US" sz="2400" dirty="0"/>
              <a:t> </a:t>
            </a:r>
            <a:r>
              <a:rPr lang="en-US" sz="2400" dirty="0" err="1"/>
              <a:t>edir</a:t>
            </a:r>
            <a:r>
              <a:rPr lang="en-US" sz="2400" dirty="0"/>
              <a:t>, </a:t>
            </a:r>
            <a:r>
              <a:rPr lang="en-US" sz="2400" dirty="0" err="1"/>
              <a:t>bəlğəmin</a:t>
            </a:r>
            <a:r>
              <a:rPr lang="en-US" sz="2400" dirty="0"/>
              <a:t> </a:t>
            </a:r>
            <a:r>
              <a:rPr lang="en-US" sz="2400" dirty="0" err="1"/>
              <a:t>boşalmasını</a:t>
            </a:r>
            <a:r>
              <a:rPr lang="en-US" sz="2400" dirty="0"/>
              <a:t> </a:t>
            </a:r>
            <a:r>
              <a:rPr lang="en-US" sz="2400" dirty="0" err="1"/>
              <a:t>asanlaşdırır</a:t>
            </a:r>
            <a:r>
              <a:rPr lang="en-US" sz="2400" dirty="0"/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B944A14-E559-42BE-9ED3-C22B7069C6FB}"/>
              </a:ext>
            </a:extLst>
          </p:cNvPr>
          <p:cNvSpPr txBox="1"/>
          <p:nvPr/>
        </p:nvSpPr>
        <p:spPr>
          <a:xfrm>
            <a:off x="5943579" y="3876715"/>
            <a:ext cx="576684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/>
              <a:t>xüsusilə</a:t>
            </a:r>
            <a:r>
              <a:rPr lang="en-US" sz="2400" dirty="0"/>
              <a:t> </a:t>
            </a:r>
            <a:r>
              <a:rPr lang="en-US" sz="2400" dirty="0" err="1"/>
              <a:t>kəskin</a:t>
            </a:r>
            <a:r>
              <a:rPr lang="en-US" sz="2400" dirty="0"/>
              <a:t> respirator virus </a:t>
            </a:r>
            <a:r>
              <a:rPr lang="en-US" sz="2400" dirty="0" err="1"/>
              <a:t>infeksiyaları</a:t>
            </a:r>
            <a:r>
              <a:rPr lang="en-US" sz="2400" dirty="0"/>
              <a:t> </a:t>
            </a:r>
            <a:r>
              <a:rPr lang="en-US" sz="2400" dirty="0" err="1"/>
              <a:t>ilə</a:t>
            </a:r>
            <a:r>
              <a:rPr lang="en-US" sz="2400" dirty="0"/>
              <a:t> </a:t>
            </a:r>
            <a:r>
              <a:rPr lang="en-US" sz="2400" dirty="0" err="1"/>
              <a:t>əlaqəli</a:t>
            </a:r>
            <a:r>
              <a:rPr lang="en-US" sz="2400" dirty="0"/>
              <a:t> </a:t>
            </a:r>
            <a:r>
              <a:rPr lang="en-US" sz="2400" dirty="0" err="1"/>
              <a:t>xroniki</a:t>
            </a:r>
            <a:r>
              <a:rPr lang="en-US" sz="2400" dirty="0"/>
              <a:t> </a:t>
            </a:r>
            <a:r>
              <a:rPr lang="en-US" sz="2400" dirty="0" err="1"/>
              <a:t>obstruktiv</a:t>
            </a:r>
            <a:r>
              <a:rPr lang="en-US" sz="2400" dirty="0"/>
              <a:t> </a:t>
            </a:r>
            <a:r>
              <a:rPr lang="en-US" sz="2400" dirty="0" err="1"/>
              <a:t>ağciyər</a:t>
            </a:r>
            <a:r>
              <a:rPr lang="en-US" sz="2400" dirty="0"/>
              <a:t> </a:t>
            </a:r>
            <a:r>
              <a:rPr lang="en-US" sz="2400" dirty="0" err="1"/>
              <a:t>xəstəliklərində</a:t>
            </a:r>
            <a:r>
              <a:rPr lang="en-US" sz="2400" dirty="0"/>
              <a:t> </a:t>
            </a:r>
            <a:r>
              <a:rPr lang="az-Latn-AZ" sz="2400" dirty="0"/>
              <a:t>(AXOX) </a:t>
            </a:r>
            <a:r>
              <a:rPr lang="en-US" sz="2400" dirty="0" err="1"/>
              <a:t>bronxial</a:t>
            </a:r>
            <a:r>
              <a:rPr lang="en-US" sz="2400" dirty="0"/>
              <a:t> </a:t>
            </a:r>
            <a:r>
              <a:rPr lang="en-US" sz="2400" dirty="0" err="1"/>
              <a:t>keçiriciliyi</a:t>
            </a:r>
            <a:r>
              <a:rPr lang="en-US" sz="2400" dirty="0"/>
              <a:t> </a:t>
            </a:r>
            <a:r>
              <a:rPr lang="en-US" sz="2400" dirty="0" err="1"/>
              <a:t>əhəmiyyətli</a:t>
            </a:r>
            <a:r>
              <a:rPr lang="en-US" sz="2400" dirty="0"/>
              <a:t> </a:t>
            </a:r>
            <a:r>
              <a:rPr lang="en-US" sz="2400" dirty="0" err="1"/>
              <a:t>dərəcədə</a:t>
            </a:r>
            <a:r>
              <a:rPr lang="en-US" sz="2400" dirty="0"/>
              <a:t> </a:t>
            </a:r>
            <a:r>
              <a:rPr lang="en-US" sz="2400" dirty="0" err="1"/>
              <a:t>yaxşılaşdırır</a:t>
            </a:r>
            <a:r>
              <a:rPr lang="en-US" sz="2400" dirty="0"/>
              <a:t>.</a:t>
            </a:r>
            <a:r>
              <a:rPr lang="ru-BY" sz="24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BY" sz="2400" dirty="0"/>
          </a:p>
        </p:txBody>
      </p:sp>
      <p:graphicFrame>
        <p:nvGraphicFramePr>
          <p:cNvPr id="12" name="Объект 11">
            <a:extLst>
              <a:ext uri="{FF2B5EF4-FFF2-40B4-BE49-F238E27FC236}">
                <a16:creationId xmlns:a16="http://schemas.microsoft.com/office/drawing/2014/main" id="{1A911F66-A013-4F0F-8EE1-C1917A6BA79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492508" y="139106"/>
          <a:ext cx="1521828" cy="729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4" imgW="1207159" imgH="623486" progId="CorelDraw.Graphic.17">
                  <p:embed/>
                </p:oleObj>
              </mc:Choice>
              <mc:Fallback>
                <p:oleObj name="CorelDRAW" r:id="rId4" imgW="1207159" imgH="623486" progId="CorelDraw.Graphic.17">
                  <p:embed/>
                  <p:pic>
                    <p:nvPicPr>
                      <p:cNvPr id="12" name="Объект 11">
                        <a:extLst>
                          <a:ext uri="{FF2B5EF4-FFF2-40B4-BE49-F238E27FC236}">
                            <a16:creationId xmlns:a16="http://schemas.microsoft.com/office/drawing/2014/main" id="{1A911F66-A013-4F0F-8EE1-C1917A6BA79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492508" y="139106"/>
                        <a:ext cx="1521828" cy="7295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F28A0C95-EAD6-4408-8B9A-A9AF4B74C4A8}"/>
              </a:ext>
            </a:extLst>
          </p:cNvPr>
          <p:cNvSpPr txBox="1"/>
          <p:nvPr/>
        </p:nvSpPr>
        <p:spPr>
          <a:xfrm>
            <a:off x="2798866" y="6262070"/>
            <a:ext cx="717019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BY" sz="1100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Комбинированные препараты в лечении острых и хронических заболеваний легких</a:t>
            </a:r>
            <a:r>
              <a:rPr lang="ru-RU" sz="1100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r>
              <a:rPr lang="ru-RU" sz="110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Н. П. </a:t>
            </a:r>
            <a:r>
              <a:rPr lang="ru-RU" sz="1100" dirty="0" err="1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Княже</a:t>
            </a:r>
            <a:r>
              <a:rPr lang="en-US" sz="110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ru-RU" sz="110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кая, Е.В. Бобков // Русский медицинский журнал.  – 2012. – Т. 33, № 6. – С. 73–74</a:t>
            </a:r>
            <a:endParaRPr lang="ru-BY" sz="1100" dirty="0">
              <a:solidFill>
                <a:srgbClr val="00206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60899A5-1F71-48D1-B839-9854BE751703}"/>
              </a:ext>
            </a:extLst>
          </p:cNvPr>
          <p:cNvSpPr txBox="1"/>
          <p:nvPr/>
        </p:nvSpPr>
        <p:spPr>
          <a:xfrm>
            <a:off x="5811708" y="230897"/>
            <a:ext cx="4320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3600" b="1" dirty="0">
                <a:solidFill>
                  <a:srgbClr val="0070C0"/>
                </a:solidFill>
              </a:rPr>
              <a:t>Effektiv kombinasiya</a:t>
            </a:r>
            <a:endParaRPr lang="ru-RU" sz="3600" b="1" dirty="0">
              <a:solidFill>
                <a:srgbClr val="0070C0"/>
              </a:solidFill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C507C14-1503-4327-9F2C-B9D0DD61A9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495" y="1641786"/>
            <a:ext cx="888213" cy="76944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F66E5B7-92AC-42F0-89BD-296536EAF4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4220" y="2807068"/>
            <a:ext cx="888213" cy="76944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C415FD7B-9435-4A78-B56F-95FD6B9FBC0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660" y="4278123"/>
            <a:ext cx="888213" cy="769441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9557D716-37EF-4071-9907-347A5414979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2623" y="6294506"/>
            <a:ext cx="1967969" cy="46166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EEA73D3-B4C5-48E3-9B53-68FDE567ADE3}"/>
              </a:ext>
            </a:extLst>
          </p:cNvPr>
          <p:cNvSpPr txBox="1"/>
          <p:nvPr/>
        </p:nvSpPr>
        <p:spPr>
          <a:xfrm>
            <a:off x="706620" y="5371176"/>
            <a:ext cx="289593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Hamiləlik</a:t>
            </a:r>
            <a:r>
              <a:rPr lang="en-US" dirty="0"/>
              <a:t> </a:t>
            </a:r>
            <a:r>
              <a:rPr lang="en-US" dirty="0" err="1"/>
              <a:t>və</a:t>
            </a:r>
            <a:r>
              <a:rPr lang="en-US" dirty="0"/>
              <a:t> ana </a:t>
            </a:r>
            <a:r>
              <a:rPr lang="en-US" dirty="0" err="1"/>
              <a:t>südü</a:t>
            </a:r>
            <a:r>
              <a:rPr lang="az-Latn-AZ" dirty="0"/>
              <a:t> ilə qidalanma</a:t>
            </a:r>
            <a:r>
              <a:rPr lang="en-US" dirty="0"/>
              <a:t> </a:t>
            </a:r>
            <a:r>
              <a:rPr lang="en-US" dirty="0" err="1"/>
              <a:t>zamanı</a:t>
            </a:r>
            <a:r>
              <a:rPr lang="en-US" dirty="0"/>
              <a:t> </a:t>
            </a:r>
            <a:r>
              <a:rPr lang="az-Latn-AZ" dirty="0"/>
              <a:t>əks göstərişdir</a:t>
            </a:r>
            <a:endParaRPr lang="en-US" dirty="0"/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2CE4B89C-BAB9-412D-8AC6-60A7EAE20F2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37" y="1632968"/>
            <a:ext cx="3922978" cy="340447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5E3A011-241F-44CA-ADD8-08C1A54ED402}"/>
              </a:ext>
            </a:extLst>
          </p:cNvPr>
          <p:cNvSpPr txBox="1"/>
          <p:nvPr/>
        </p:nvSpPr>
        <p:spPr>
          <a:xfrm>
            <a:off x="-32301" y="337208"/>
            <a:ext cx="49315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baseline="30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RESPIRA PLUS</a:t>
            </a:r>
            <a:r>
              <a:rPr lang="ru-RU" sz="6000" b="1" baseline="30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b="1" dirty="0">
                <a:solidFill>
                  <a:srgbClr val="0070C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279190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9191C8C-F7E1-4EE2-925F-530EDBF7D0DB}"/>
              </a:ext>
            </a:extLst>
          </p:cNvPr>
          <p:cNvSpPr txBox="1"/>
          <p:nvPr/>
        </p:nvSpPr>
        <p:spPr>
          <a:xfrm>
            <a:off x="0" y="6595309"/>
            <a:ext cx="1118828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BY" sz="1100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Комбинированные препараты в лечении острых и хронических заболеваний легких</a:t>
            </a:r>
            <a:r>
              <a:rPr lang="ru-RU" sz="1100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r>
              <a:rPr lang="ru-RU" sz="110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Н. П. </a:t>
            </a:r>
            <a:r>
              <a:rPr lang="ru-RU" sz="1100" dirty="0" err="1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Княже</a:t>
            </a:r>
            <a:r>
              <a:rPr lang="en-US" sz="110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ru-RU" sz="110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кая, Е.В. Бобков // Русский медицинский журнал.  – 2012. – Т. 33, № 6. – С. 73–74</a:t>
            </a:r>
            <a:endParaRPr lang="ru-BY" sz="1100" dirty="0">
              <a:solidFill>
                <a:srgbClr val="00206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CD1BD9-5D31-4907-B443-C56163A60527}"/>
              </a:ext>
            </a:extLst>
          </p:cNvPr>
          <p:cNvSpPr txBox="1"/>
          <p:nvPr/>
        </p:nvSpPr>
        <p:spPr>
          <a:xfrm>
            <a:off x="4251151" y="920599"/>
            <a:ext cx="7180289" cy="38232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en-US" dirty="0" err="1"/>
              <a:t>Bronxospazm</a:t>
            </a:r>
            <a:r>
              <a:rPr lang="en-US" dirty="0"/>
              <a:t>, </a:t>
            </a:r>
            <a:r>
              <a:rPr lang="en-US" dirty="0" err="1"/>
              <a:t>bəlğəmin</a:t>
            </a:r>
            <a:r>
              <a:rPr lang="en-US" dirty="0"/>
              <a:t> </a:t>
            </a:r>
            <a:r>
              <a:rPr lang="en-US" dirty="0" err="1"/>
              <a:t>formalaşması</a:t>
            </a:r>
            <a:r>
              <a:rPr lang="en-US" dirty="0"/>
              <a:t> </a:t>
            </a:r>
            <a:r>
              <a:rPr lang="en-US" dirty="0" err="1"/>
              <a:t>və</a:t>
            </a:r>
            <a:r>
              <a:rPr lang="en-US" dirty="0"/>
              <a:t> </a:t>
            </a:r>
            <a:r>
              <a:rPr lang="en-US" dirty="0" err="1"/>
              <a:t>ifrazının</a:t>
            </a:r>
            <a:r>
              <a:rPr lang="en-US" dirty="0"/>
              <a:t> </a:t>
            </a:r>
            <a:r>
              <a:rPr lang="en-US" dirty="0" err="1"/>
              <a:t>pozulması</a:t>
            </a:r>
            <a:r>
              <a:rPr lang="en-US" dirty="0"/>
              <a:t> </a:t>
            </a:r>
            <a:r>
              <a:rPr lang="en-US" dirty="0" err="1"/>
              <a:t>ilə</a:t>
            </a:r>
            <a:r>
              <a:rPr lang="en-US" dirty="0"/>
              <a:t> </a:t>
            </a:r>
            <a:r>
              <a:rPr lang="en-US" dirty="0" err="1"/>
              <a:t>müşayiət</a:t>
            </a:r>
            <a:r>
              <a:rPr lang="en-US" dirty="0"/>
              <a:t> </a:t>
            </a:r>
            <a:r>
              <a:rPr lang="en-US" dirty="0" err="1"/>
              <a:t>olunan</a:t>
            </a:r>
            <a:r>
              <a:rPr lang="en-US" dirty="0"/>
              <a:t> </a:t>
            </a:r>
            <a:r>
              <a:rPr lang="en-US" dirty="0" err="1"/>
              <a:t>kəskin</a:t>
            </a:r>
            <a:r>
              <a:rPr lang="en-US" dirty="0"/>
              <a:t> </a:t>
            </a:r>
            <a:r>
              <a:rPr lang="en-US" dirty="0" err="1"/>
              <a:t>və</a:t>
            </a:r>
            <a:r>
              <a:rPr lang="en-US" dirty="0"/>
              <a:t> </a:t>
            </a:r>
            <a:r>
              <a:rPr lang="en-US" dirty="0" err="1"/>
              <a:t>xroniki</a:t>
            </a:r>
            <a:r>
              <a:rPr lang="en-US" dirty="0"/>
              <a:t> respirator </a:t>
            </a:r>
            <a:r>
              <a:rPr lang="en-US" dirty="0" err="1"/>
              <a:t>xəstəliklərin</a:t>
            </a:r>
            <a:r>
              <a:rPr lang="en-US" dirty="0"/>
              <a:t> </a:t>
            </a:r>
            <a:r>
              <a:rPr lang="en-US" dirty="0" err="1"/>
              <a:t>kompleks</a:t>
            </a:r>
            <a:r>
              <a:rPr lang="en-US" dirty="0"/>
              <a:t> </a:t>
            </a:r>
            <a:r>
              <a:rPr lang="en-US" dirty="0" err="1"/>
              <a:t>müalicəsind</a:t>
            </a:r>
            <a:r>
              <a:rPr lang="az-Latn-AZ" dirty="0"/>
              <a:t>ə</a:t>
            </a:r>
            <a:r>
              <a:rPr lang="ru-RU" sz="2000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BY" sz="2000" dirty="0">
              <a:solidFill>
                <a:srgbClr val="00206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az-Latn-AZ" sz="24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Bronxial astma</a:t>
            </a:r>
            <a:r>
              <a:rPr lang="ru-RU" sz="24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BY" sz="2400" b="1" dirty="0">
              <a:solidFill>
                <a:srgbClr val="00206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az-Latn-AZ" sz="24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Kəskin və xroniki bronxit</a:t>
            </a:r>
            <a:r>
              <a:rPr lang="ru-RU" sz="24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4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az-Latn-AZ" sz="24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Traxeobronxit</a:t>
            </a:r>
            <a:r>
              <a:rPr lang="ru-RU" sz="24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az-Latn-AZ" sz="24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Pnevmoniya</a:t>
            </a:r>
            <a:r>
              <a:rPr lang="ru-RU" sz="24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BY" sz="2400" b="1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az-Latn-AZ" sz="24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AXOX</a:t>
            </a:r>
            <a:r>
              <a:rPr lang="ru-RU" sz="24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BY" sz="2400" b="1" dirty="0">
              <a:solidFill>
                <a:srgbClr val="00206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4F2E59D-54EA-4FFE-BEF0-3A62642BD013}"/>
              </a:ext>
            </a:extLst>
          </p:cNvPr>
          <p:cNvSpPr txBox="1"/>
          <p:nvPr/>
        </p:nvSpPr>
        <p:spPr>
          <a:xfrm>
            <a:off x="4714406" y="483160"/>
            <a:ext cx="63595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z-Latn-AZ" sz="24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Göstərişlər</a:t>
            </a:r>
            <a:r>
              <a:rPr lang="ru-RU" sz="24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BY" sz="2400" b="1" dirty="0">
              <a:solidFill>
                <a:srgbClr val="002060"/>
              </a:solidFill>
            </a:endParaRPr>
          </a:p>
        </p:txBody>
      </p:sp>
      <p:graphicFrame>
        <p:nvGraphicFramePr>
          <p:cNvPr id="13" name="Объект 12">
            <a:extLst>
              <a:ext uri="{FF2B5EF4-FFF2-40B4-BE49-F238E27FC236}">
                <a16:creationId xmlns:a16="http://schemas.microsoft.com/office/drawing/2014/main" id="{455914B3-FEEC-4DDF-A036-06B0CE67F0D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534476" y="107461"/>
          <a:ext cx="1408795" cy="6753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1207159" imgH="623486" progId="CorelDraw.Graphic.17">
                  <p:embed/>
                </p:oleObj>
              </mc:Choice>
              <mc:Fallback>
                <p:oleObj name="CorelDRAW" r:id="rId3" imgW="1207159" imgH="623486" progId="CorelDraw.Graphic.17">
                  <p:embed/>
                  <p:pic>
                    <p:nvPicPr>
                      <p:cNvPr id="13" name="Объект 12">
                        <a:extLst>
                          <a:ext uri="{FF2B5EF4-FFF2-40B4-BE49-F238E27FC236}">
                            <a16:creationId xmlns:a16="http://schemas.microsoft.com/office/drawing/2014/main" id="{455914B3-FEEC-4DDF-A036-06B0CE67F0D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534476" y="107461"/>
                        <a:ext cx="1408795" cy="6753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95DFDC34-F4F9-4A8A-921D-8AAEBD428E82}"/>
              </a:ext>
            </a:extLst>
          </p:cNvPr>
          <p:cNvSpPr txBox="1"/>
          <p:nvPr/>
        </p:nvSpPr>
        <p:spPr>
          <a:xfrm>
            <a:off x="4633835" y="4410677"/>
            <a:ext cx="7558165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az-Latn-AZ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Dozalanma </a:t>
            </a:r>
            <a:endParaRPr lang="ru-BY" sz="2000" dirty="0">
              <a:solidFill>
                <a:srgbClr val="00206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000" dirty="0" err="1"/>
              <a:t>Böyüklər</a:t>
            </a:r>
            <a:r>
              <a:rPr lang="en-US" sz="2000" dirty="0"/>
              <a:t> </a:t>
            </a:r>
            <a:r>
              <a:rPr lang="en-US" sz="2000" dirty="0" err="1"/>
              <a:t>və</a:t>
            </a:r>
            <a:r>
              <a:rPr lang="en-US" sz="2000" dirty="0"/>
              <a:t> 12 </a:t>
            </a:r>
            <a:r>
              <a:rPr lang="en-US" sz="2000" dirty="0" err="1"/>
              <a:t>yaşdan</a:t>
            </a:r>
            <a:r>
              <a:rPr lang="en-US" sz="2000" dirty="0"/>
              <a:t> </a:t>
            </a:r>
            <a:r>
              <a:rPr lang="en-US" sz="2000" dirty="0" err="1"/>
              <a:t>yuxarı</a:t>
            </a:r>
            <a:r>
              <a:rPr lang="en-US" sz="2000" dirty="0"/>
              <a:t> </a:t>
            </a:r>
            <a:r>
              <a:rPr lang="en-US" sz="2000" dirty="0" err="1"/>
              <a:t>uşaqlar</a:t>
            </a:r>
            <a:r>
              <a:rPr lang="en-US" sz="2000" dirty="0"/>
              <a:t>: </a:t>
            </a:r>
            <a:r>
              <a:rPr lang="en-US" sz="2000" dirty="0" err="1"/>
              <a:t>gündə</a:t>
            </a:r>
            <a:r>
              <a:rPr lang="en-US" sz="2000" dirty="0"/>
              <a:t> 3 </a:t>
            </a:r>
            <a:r>
              <a:rPr lang="en-US" sz="2000" dirty="0" err="1"/>
              <a:t>dəfə</a:t>
            </a:r>
            <a:r>
              <a:rPr lang="en-US" sz="2000" dirty="0"/>
              <a:t> 10 ml </a:t>
            </a:r>
            <a:r>
              <a:rPr lang="en-US" sz="2000" dirty="0" err="1"/>
              <a:t>şərbət</a:t>
            </a:r>
            <a:r>
              <a:rPr lang="en-US" sz="2000" dirty="0"/>
              <a:t>.</a:t>
            </a:r>
          </a:p>
          <a:p>
            <a:r>
              <a:rPr lang="en-US" sz="2000" dirty="0"/>
              <a:t>2-6 </a:t>
            </a:r>
            <a:r>
              <a:rPr lang="en-US" sz="2000" dirty="0" err="1"/>
              <a:t>yaşlı</a:t>
            </a:r>
            <a:r>
              <a:rPr lang="en-US" sz="2000" dirty="0"/>
              <a:t> </a:t>
            </a:r>
            <a:r>
              <a:rPr lang="en-US" sz="2000" dirty="0" err="1"/>
              <a:t>uşaqlar</a:t>
            </a:r>
            <a:r>
              <a:rPr lang="en-US" sz="2000" dirty="0"/>
              <a:t>: </a:t>
            </a:r>
            <a:r>
              <a:rPr lang="en-US" sz="2000" dirty="0" err="1"/>
              <a:t>gündə</a:t>
            </a:r>
            <a:r>
              <a:rPr lang="en-US" sz="2000" dirty="0"/>
              <a:t> 3 </a:t>
            </a:r>
            <a:r>
              <a:rPr lang="en-US" sz="2000" dirty="0" err="1"/>
              <a:t>dəfə</a:t>
            </a:r>
            <a:r>
              <a:rPr lang="en-US" sz="2000" dirty="0"/>
              <a:t> 5 ml </a:t>
            </a:r>
            <a:r>
              <a:rPr lang="en-US" sz="2000" dirty="0" err="1"/>
              <a:t>şərbət</a:t>
            </a:r>
            <a:r>
              <a:rPr lang="en-US" sz="2000" dirty="0"/>
              <a:t>.</a:t>
            </a:r>
          </a:p>
          <a:p>
            <a:r>
              <a:rPr lang="en-US" sz="2000" dirty="0"/>
              <a:t>6-12 </a:t>
            </a:r>
            <a:r>
              <a:rPr lang="en-US" sz="2000" dirty="0" err="1"/>
              <a:t>yaşlı</a:t>
            </a:r>
            <a:r>
              <a:rPr lang="en-US" sz="2000" dirty="0"/>
              <a:t> </a:t>
            </a:r>
            <a:r>
              <a:rPr lang="en-US" sz="2000" dirty="0" err="1"/>
              <a:t>uşaqlar</a:t>
            </a:r>
            <a:r>
              <a:rPr lang="en-US" sz="2000" dirty="0"/>
              <a:t>: </a:t>
            </a:r>
            <a:r>
              <a:rPr lang="en-US" sz="2000" dirty="0" err="1"/>
              <a:t>gündə</a:t>
            </a:r>
            <a:r>
              <a:rPr lang="en-US" sz="2000" dirty="0"/>
              <a:t> 3 </a:t>
            </a:r>
            <a:r>
              <a:rPr lang="en-US" sz="2000" dirty="0" err="1"/>
              <a:t>dəfə</a:t>
            </a:r>
            <a:r>
              <a:rPr lang="en-US" sz="2000" dirty="0"/>
              <a:t> 5-10 ml </a:t>
            </a:r>
            <a:r>
              <a:rPr lang="en-US" sz="2000" dirty="0" err="1"/>
              <a:t>şərbət</a:t>
            </a:r>
            <a:r>
              <a:rPr lang="en-US" sz="2000" dirty="0"/>
              <a:t>.</a:t>
            </a:r>
          </a:p>
          <a:p>
            <a:r>
              <a:rPr lang="en-US" sz="2000" dirty="0" err="1"/>
              <a:t>Dərmanın</a:t>
            </a:r>
            <a:r>
              <a:rPr lang="en-US" sz="2000" dirty="0"/>
              <a:t> 12 </a:t>
            </a:r>
            <a:r>
              <a:rPr lang="en-US" sz="2000" dirty="0" err="1"/>
              <a:t>yaşdan</a:t>
            </a:r>
            <a:r>
              <a:rPr lang="en-US" sz="2000" dirty="0"/>
              <a:t> </a:t>
            </a:r>
            <a:r>
              <a:rPr lang="en-US" sz="2000" dirty="0" err="1"/>
              <a:t>kiçik</a:t>
            </a:r>
            <a:r>
              <a:rPr lang="en-US" sz="2000" dirty="0"/>
              <a:t> </a:t>
            </a:r>
            <a:r>
              <a:rPr lang="en-US" sz="2000" dirty="0" err="1"/>
              <a:t>uşaqlarda</a:t>
            </a:r>
            <a:r>
              <a:rPr lang="en-US" sz="2000" dirty="0"/>
              <a:t> </a:t>
            </a:r>
            <a:r>
              <a:rPr lang="en-US" sz="2000" dirty="0" err="1"/>
              <a:t>istifadəsi</a:t>
            </a:r>
            <a:r>
              <a:rPr lang="en-US" sz="2000" dirty="0"/>
              <a:t> </a:t>
            </a:r>
            <a:r>
              <a:rPr lang="en-US" sz="2000" dirty="0" err="1"/>
              <a:t>həkim</a:t>
            </a:r>
            <a:r>
              <a:rPr lang="en-US" sz="2000" dirty="0"/>
              <a:t> </a:t>
            </a:r>
            <a:r>
              <a:rPr lang="en-US" sz="2000" dirty="0" err="1"/>
              <a:t>nəzarəti</a:t>
            </a:r>
            <a:r>
              <a:rPr lang="en-US" sz="2000" dirty="0"/>
              <a:t> </a:t>
            </a:r>
            <a:r>
              <a:rPr lang="en-US" sz="2000" dirty="0" err="1"/>
              <a:t>altında</a:t>
            </a:r>
            <a:r>
              <a:rPr lang="en-US" sz="2000" dirty="0"/>
              <a:t> </a:t>
            </a:r>
            <a:r>
              <a:rPr lang="en-US" sz="2000" dirty="0" err="1"/>
              <a:t>mümkündür</a:t>
            </a:r>
            <a:r>
              <a:rPr lang="en-US" sz="2000" dirty="0"/>
              <a:t>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2F38234-2CE4-429E-B6F8-8935296D7B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34" y="2009301"/>
            <a:ext cx="3681849" cy="361110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264AAB3-19D0-4970-8C79-3CACF93BA8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99315" y="6456464"/>
            <a:ext cx="943303" cy="38026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7DCC91F-2772-4082-8EA5-6B71CC5ECE77}"/>
              </a:ext>
            </a:extLst>
          </p:cNvPr>
          <p:cNvSpPr txBox="1"/>
          <p:nvPr/>
        </p:nvSpPr>
        <p:spPr>
          <a:xfrm>
            <a:off x="-32301" y="337208"/>
            <a:ext cx="49315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baseline="30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RESPIRA PLUS</a:t>
            </a:r>
            <a:r>
              <a:rPr lang="ru-RU" sz="6000" b="1" baseline="30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b="1" dirty="0">
                <a:solidFill>
                  <a:srgbClr val="0070C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275034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>
            <a:extLst>
              <a:ext uri="{FF2B5EF4-FFF2-40B4-BE49-F238E27FC236}">
                <a16:creationId xmlns:a16="http://schemas.microsoft.com/office/drawing/2014/main" id="{D333CF2C-48B5-4418-BCB8-B5FDDDC1F36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492508" y="139106"/>
          <a:ext cx="1521828" cy="729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" imgW="1207159" imgH="623486" progId="CorelDraw.Graphic.17">
                  <p:embed/>
                </p:oleObj>
              </mc:Choice>
              <mc:Fallback>
                <p:oleObj name="CorelDRAW" r:id="rId2" imgW="1207159" imgH="623486" progId="CorelDraw.Graphic.17">
                  <p:embed/>
                  <p:pic>
                    <p:nvPicPr>
                      <p:cNvPr id="3" name="Объект 2">
                        <a:extLst>
                          <a:ext uri="{FF2B5EF4-FFF2-40B4-BE49-F238E27FC236}">
                            <a16:creationId xmlns:a16="http://schemas.microsoft.com/office/drawing/2014/main" id="{D333CF2C-48B5-4418-BCB8-B5FDDDC1F36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492508" y="139106"/>
                        <a:ext cx="1521828" cy="7295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A21BBD9-D592-4A17-BFBA-62D81AA541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308" y="2077367"/>
            <a:ext cx="5729200" cy="104742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953C6BE-B214-45AD-8BCE-C13EFAA6FFA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0884" y="6284633"/>
            <a:ext cx="1967969" cy="46166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49B365D-ED7C-4BE1-AE8C-5CF828370F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768" y="961555"/>
            <a:ext cx="1693621" cy="53072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2B86114-78E0-4E42-A3BD-A0A787FB3B24}"/>
              </a:ext>
            </a:extLst>
          </p:cNvPr>
          <p:cNvSpPr txBox="1"/>
          <p:nvPr/>
        </p:nvSpPr>
        <p:spPr>
          <a:xfrm>
            <a:off x="5612850" y="5332967"/>
            <a:ext cx="6350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ru-RU" sz="1800" dirty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</a:br>
            <a:endParaRPr lang="ru-RU" dirty="0">
              <a:solidFill>
                <a:srgbClr val="002060"/>
              </a:solidFill>
              <a:ea typeface="Times New Roman" panose="02020603050405020304" pitchFamily="18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8AA22C5-3ACB-4CF0-BD0C-C9B99A8AC6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308" y="3330747"/>
            <a:ext cx="5729200" cy="104742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6982577-1857-4E5A-BCB5-40B72C5682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308" y="4727361"/>
            <a:ext cx="5729200" cy="104742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7650D3F-4301-460F-A01F-245216AB6AE0}"/>
              </a:ext>
            </a:extLst>
          </p:cNvPr>
          <p:cNvSpPr txBox="1"/>
          <p:nvPr/>
        </p:nvSpPr>
        <p:spPr>
          <a:xfrm>
            <a:off x="5082366" y="2327724"/>
            <a:ext cx="6350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z-Latn-AZ" sz="24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Öskürəyin ağırlığının azalması</a:t>
            </a:r>
            <a:endParaRPr lang="ru-BY" sz="24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214FF04-C2E6-470B-9574-CAD30E2E5CFC}"/>
              </a:ext>
            </a:extLst>
          </p:cNvPr>
          <p:cNvSpPr txBox="1"/>
          <p:nvPr/>
        </p:nvSpPr>
        <p:spPr>
          <a:xfrm>
            <a:off x="5082366" y="3438959"/>
            <a:ext cx="534035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z-Latn-AZ" sz="2400" b="1" dirty="0">
                <a:solidFill>
                  <a:srgbClr val="002060"/>
                </a:solidFill>
                <a:ea typeface="Times New Roman" panose="02020603050405020304" pitchFamily="18" charset="0"/>
              </a:rPr>
              <a:t>Bəlğəmin həcminin və qatılığının azalması</a:t>
            </a:r>
            <a:endParaRPr lang="ru-BY" sz="2400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9CCB5ED-34D7-43F3-B457-BC5468EFA78D}"/>
              </a:ext>
            </a:extLst>
          </p:cNvPr>
          <p:cNvSpPr txBox="1"/>
          <p:nvPr/>
        </p:nvSpPr>
        <p:spPr>
          <a:xfrm>
            <a:off x="5082366" y="4997569"/>
            <a:ext cx="6350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z-Latn-AZ" sz="2400" b="1" dirty="0">
                <a:solidFill>
                  <a:srgbClr val="002060"/>
                </a:solidFill>
                <a:ea typeface="Times New Roman" panose="02020603050405020304" pitchFamily="18" charset="0"/>
              </a:rPr>
              <a:t>Öskürəyin yüngülləşməsi</a:t>
            </a:r>
            <a:endParaRPr lang="en-US" sz="2400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567359B-6B51-4071-A1EC-4BBE8BC5A477}"/>
              </a:ext>
            </a:extLst>
          </p:cNvPr>
          <p:cNvSpPr txBox="1"/>
          <p:nvPr/>
        </p:nvSpPr>
        <p:spPr>
          <a:xfrm>
            <a:off x="5085102" y="666631"/>
            <a:ext cx="609724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z-Latn-AZ" sz="2400" dirty="0"/>
              <a:t>X</a:t>
            </a:r>
            <a:r>
              <a:rPr lang="en-US" sz="2400" dirty="0" err="1"/>
              <a:t>roniki</a:t>
            </a:r>
            <a:r>
              <a:rPr lang="en-US" sz="2400" dirty="0"/>
              <a:t> </a:t>
            </a:r>
            <a:r>
              <a:rPr lang="en-US" sz="2400" dirty="0" err="1"/>
              <a:t>bronxit</a:t>
            </a:r>
            <a:r>
              <a:rPr lang="en-US" sz="2400" dirty="0"/>
              <a:t> </a:t>
            </a:r>
            <a:r>
              <a:rPr lang="en-US" sz="2400" dirty="0" err="1"/>
              <a:t>və</a:t>
            </a:r>
            <a:r>
              <a:rPr lang="en-US" sz="2400" dirty="0"/>
              <a:t> </a:t>
            </a:r>
            <a:r>
              <a:rPr lang="az-Latn-AZ" sz="2400" dirty="0"/>
              <a:t>AXOX</a:t>
            </a:r>
            <a:r>
              <a:rPr lang="en-US" sz="2400" dirty="0"/>
              <a:t> </a:t>
            </a:r>
            <a:r>
              <a:rPr lang="en-US" sz="2400" dirty="0" err="1"/>
              <a:t>zamanı</a:t>
            </a:r>
            <a:r>
              <a:rPr lang="en-US" sz="2400" dirty="0"/>
              <a:t> </a:t>
            </a:r>
            <a:r>
              <a:rPr lang="en-US" sz="2400" dirty="0" err="1"/>
              <a:t>çətin</a:t>
            </a:r>
            <a:r>
              <a:rPr lang="en-US" sz="2400" dirty="0"/>
              <a:t> </a:t>
            </a:r>
            <a:r>
              <a:rPr lang="en-US" sz="2400" dirty="0" err="1"/>
              <a:t>bəlğəm</a:t>
            </a:r>
            <a:r>
              <a:rPr lang="en-US" sz="2400" dirty="0"/>
              <a:t> </a:t>
            </a:r>
            <a:r>
              <a:rPr lang="en-US" sz="2400" dirty="0" err="1"/>
              <a:t>ifrazını</a:t>
            </a:r>
            <a:r>
              <a:rPr lang="en-US" sz="2400" dirty="0"/>
              <a:t> </a:t>
            </a:r>
            <a:r>
              <a:rPr lang="en-US" sz="2400" dirty="0" err="1"/>
              <a:t>və</a:t>
            </a:r>
            <a:r>
              <a:rPr lang="en-US" sz="2400" dirty="0"/>
              <a:t> </a:t>
            </a:r>
            <a:r>
              <a:rPr lang="en-US" sz="2400" dirty="0" err="1"/>
              <a:t>öskürəyi</a:t>
            </a:r>
            <a:r>
              <a:rPr lang="en-US" sz="2400" dirty="0"/>
              <a:t> </a:t>
            </a:r>
            <a:r>
              <a:rPr lang="en-US" sz="2400" dirty="0" err="1"/>
              <a:t>aradan</a:t>
            </a:r>
            <a:r>
              <a:rPr lang="en-US" sz="2400" dirty="0"/>
              <a:t> </a:t>
            </a:r>
            <a:r>
              <a:rPr lang="en-US" sz="2400" dirty="0" err="1"/>
              <a:t>qaldırır</a:t>
            </a:r>
            <a:endParaRPr lang="en-US" sz="2400" dirty="0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7F438B5-FA1B-4019-9968-13BDEA04EFE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49" y="1638109"/>
            <a:ext cx="4065623" cy="4812679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5978274B-F4AB-46EB-9967-C9AFF22873F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754" y="1612071"/>
            <a:ext cx="711830" cy="715653"/>
          </a:xfrm>
          <a:prstGeom prst="rect">
            <a:avLst/>
          </a:prstGeom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10E06A2E-8303-44C7-B3AB-ECF71CC661F1}"/>
              </a:ext>
            </a:extLst>
          </p:cNvPr>
          <p:cNvSpPr/>
          <p:nvPr/>
        </p:nvSpPr>
        <p:spPr>
          <a:xfrm>
            <a:off x="691345" y="6035289"/>
            <a:ext cx="38972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az-Latn-AZ" sz="2400" b="1" dirty="0">
                <a:solidFill>
                  <a:srgbClr val="002060"/>
                </a:solidFill>
              </a:rPr>
              <a:t>Dozator şpris ilə flakon və </a:t>
            </a:r>
            <a:r>
              <a:rPr lang="en-US" sz="2400" b="1" dirty="0">
                <a:solidFill>
                  <a:srgbClr val="002060"/>
                </a:solidFill>
              </a:rPr>
              <a:t>child-lock</a:t>
            </a:r>
            <a:r>
              <a:rPr lang="az-Latn-AZ" sz="2400" b="1" dirty="0">
                <a:solidFill>
                  <a:srgbClr val="002060"/>
                </a:solidFill>
              </a:rPr>
              <a:t> qapağı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BB693CA8-C496-4FC4-A67C-B767B507DA6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5" y="6169233"/>
            <a:ext cx="661030" cy="593762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BC40B81D-0724-4AFF-A070-37A235091CA4}"/>
              </a:ext>
            </a:extLst>
          </p:cNvPr>
          <p:cNvSpPr txBox="1"/>
          <p:nvPr/>
        </p:nvSpPr>
        <p:spPr>
          <a:xfrm>
            <a:off x="-32301" y="337208"/>
            <a:ext cx="49315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baseline="30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RESPIRA PLUS</a:t>
            </a:r>
            <a:r>
              <a:rPr lang="ru-RU" sz="6000" b="1" baseline="30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b="1" dirty="0">
                <a:solidFill>
                  <a:srgbClr val="0070C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1984201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1474</TotalTime>
  <Words>1095</Words>
  <Application>Microsoft Office PowerPoint</Application>
  <PresentationFormat>Widescreen</PresentationFormat>
  <Paragraphs>107</Paragraphs>
  <Slides>10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Тема Office</vt:lpstr>
      <vt:lpstr>CorelDRAW</vt:lpstr>
      <vt:lpstr>PowerPoint Presentation</vt:lpstr>
      <vt:lpstr>PowerPoint Presentation</vt:lpstr>
      <vt:lpstr>PowerPoint Presentation</vt:lpstr>
      <vt:lpstr>RESPIRA PLUS  </vt:lpstr>
      <vt:lpstr>RESPIRA PLUS  </vt:lpstr>
      <vt:lpstr>RESPIRA PLUS 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Бобрик Екатерина Васильевна</dc:creator>
  <cp:lastModifiedBy>HUAWEI</cp:lastModifiedBy>
  <cp:revision>154</cp:revision>
  <dcterms:created xsi:type="dcterms:W3CDTF">2024-06-07T05:26:40Z</dcterms:created>
  <dcterms:modified xsi:type="dcterms:W3CDTF">2025-12-29T13:38:26Z</dcterms:modified>
</cp:coreProperties>
</file>